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5"/>
  </p:sldMasterIdLst>
  <p:notesMasterIdLst>
    <p:notesMasterId r:id="rId31"/>
  </p:notesMasterIdLst>
  <p:sldIdLst>
    <p:sldId id="640" r:id="rId6"/>
    <p:sldId id="610" r:id="rId7"/>
    <p:sldId id="270" r:id="rId8"/>
    <p:sldId id="611" r:id="rId9"/>
    <p:sldId id="608" r:id="rId10"/>
    <p:sldId id="612" r:id="rId11"/>
    <p:sldId id="613" r:id="rId12"/>
    <p:sldId id="636" r:id="rId13"/>
    <p:sldId id="615" r:id="rId14"/>
    <p:sldId id="618" r:id="rId15"/>
    <p:sldId id="645" r:id="rId16"/>
    <p:sldId id="634" r:id="rId17"/>
    <p:sldId id="635" r:id="rId18"/>
    <p:sldId id="621" r:id="rId19"/>
    <p:sldId id="624" r:id="rId20"/>
    <p:sldId id="637" r:id="rId21"/>
    <p:sldId id="625" r:id="rId22"/>
    <p:sldId id="628" r:id="rId23"/>
    <p:sldId id="630" r:id="rId24"/>
    <p:sldId id="643" r:id="rId25"/>
    <p:sldId id="644" r:id="rId26"/>
    <p:sldId id="633" r:id="rId27"/>
    <p:sldId id="632" r:id="rId28"/>
    <p:sldId id="641" r:id="rId29"/>
    <p:sldId id="642" r:id="rId30"/>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BD73B3-8EE5-4F76-A5A7-BDF92AC5CCC4}" type="datetimeFigureOut">
              <a:rPr lang="en-US" smtClean="0"/>
              <a:t>12/2/2020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5E803C-72CA-4F4D-BCE7-A2AE3FDE2D99}" type="slidenum">
              <a:rPr lang="en-US" smtClean="0"/>
              <a:t>‹#›</a:t>
            </a:fld>
            <a:endParaRPr lang="en-US"/>
          </a:p>
        </p:txBody>
      </p:sp>
    </p:spTree>
    <p:extLst>
      <p:ext uri="{BB962C8B-B14F-4D97-AF65-F5344CB8AC3E}">
        <p14:creationId xmlns:p14="http://schemas.microsoft.com/office/powerpoint/2010/main" val="777237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2242381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294402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980580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2476772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1629781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1234973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655652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3284660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1644692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3463855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2347587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0158A1-C6DF-4570-91E1-6520EC721CC0}" type="datetimeFigureOut">
              <a:rPr lang="fa-IR" smtClean="0"/>
              <a:pPr/>
              <a:t>1442/04/17</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4425C-AC51-4082-A89B-AF95F669A948}" type="slidenum">
              <a:rPr lang="fa-IR" smtClean="0"/>
              <a:pPr/>
              <a:t>‹#›</a:t>
            </a:fld>
            <a:endParaRPr lang="fa-IR"/>
          </a:p>
        </p:txBody>
      </p:sp>
    </p:spTree>
    <p:extLst>
      <p:ext uri="{BB962C8B-B14F-4D97-AF65-F5344CB8AC3E}">
        <p14:creationId xmlns:p14="http://schemas.microsoft.com/office/powerpoint/2010/main" val="24770864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1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23528" y="1340768"/>
            <a:ext cx="4184204" cy="4608512"/>
          </a:xfrm>
        </p:spPr>
        <p:txBody>
          <a:bodyPr>
            <a:normAutofit lnSpcReduction="10000"/>
          </a:bodyPr>
          <a:lstStyle/>
          <a:p>
            <a:pPr algn="r" rtl="1"/>
            <a:r>
              <a:rPr lang="fa-IR" sz="1800" dirty="0" smtClean="0">
                <a:cs typeface="B Yagut"/>
              </a:rPr>
              <a:t>تصویر پرسنلی مدرس :</a:t>
            </a:r>
          </a:p>
          <a:p>
            <a:pPr marL="0" indent="0" algn="r" rtl="1">
              <a:buNone/>
            </a:pPr>
            <a:endParaRPr lang="fa-IR" sz="1800" dirty="0">
              <a:cs typeface="B Yagut"/>
            </a:endParaRPr>
          </a:p>
          <a:p>
            <a:pPr marL="0" indent="0" algn="r" rtl="1">
              <a:buNone/>
            </a:pPr>
            <a:endParaRPr lang="en-US" sz="1800" dirty="0" smtClean="0">
              <a:cs typeface="B Yagut"/>
            </a:endParaRPr>
          </a:p>
          <a:p>
            <a:pPr marL="0" indent="0" algn="r" rtl="1">
              <a:buNone/>
            </a:pPr>
            <a:endParaRPr lang="fa-IR" sz="1800" dirty="0" smtClean="0">
              <a:cs typeface="B Yagut"/>
            </a:endParaRPr>
          </a:p>
          <a:p>
            <a:pPr algn="r" rtl="1"/>
            <a:r>
              <a:rPr lang="fa-IR" sz="2000" dirty="0" smtClean="0">
                <a:cs typeface="B Yagut"/>
              </a:rPr>
              <a:t>نام نام خانوادگی مدرس : </a:t>
            </a:r>
          </a:p>
          <a:p>
            <a:pPr marL="0" indent="0" algn="r" rtl="1">
              <a:buNone/>
            </a:pPr>
            <a:r>
              <a:rPr lang="fa-IR" sz="2000" dirty="0">
                <a:cs typeface="B Yagut"/>
              </a:rPr>
              <a:t> </a:t>
            </a:r>
            <a:r>
              <a:rPr lang="fa-IR" sz="2000" dirty="0" smtClean="0">
                <a:cs typeface="B Yagut"/>
              </a:rPr>
              <a:t> فریبا بهمن پور</a:t>
            </a:r>
          </a:p>
          <a:p>
            <a:pPr marL="0" indent="0" algn="r" rtl="1">
              <a:buNone/>
            </a:pPr>
            <a:endParaRPr lang="fa-IR" sz="2000" dirty="0" smtClean="0">
              <a:cs typeface="B Yagut"/>
            </a:endParaRPr>
          </a:p>
          <a:p>
            <a:pPr algn="r" rtl="1"/>
            <a:r>
              <a:rPr lang="fa-IR" sz="2000" dirty="0" smtClean="0">
                <a:cs typeface="B Yagut"/>
              </a:rPr>
              <a:t>مدرک تحصیلی : </a:t>
            </a:r>
          </a:p>
          <a:p>
            <a:pPr marL="0" indent="0" algn="r" rtl="1">
              <a:buNone/>
            </a:pPr>
            <a:r>
              <a:rPr lang="fa-IR" sz="2000" dirty="0">
                <a:cs typeface="B Yagut"/>
              </a:rPr>
              <a:t> </a:t>
            </a:r>
            <a:r>
              <a:rPr lang="fa-IR" sz="2000" dirty="0" smtClean="0">
                <a:cs typeface="B Yagut"/>
              </a:rPr>
              <a:t> کارشناس ارشد پرستاری جامعه نگر</a:t>
            </a:r>
          </a:p>
          <a:p>
            <a:pPr marL="0" indent="0" algn="r" rtl="1">
              <a:buNone/>
            </a:pPr>
            <a:endParaRPr lang="fa-IR" sz="2000" dirty="0" smtClean="0">
              <a:cs typeface="B Yagut"/>
            </a:endParaRPr>
          </a:p>
          <a:p>
            <a:pPr algn="r" rtl="1"/>
            <a:r>
              <a:rPr lang="fa-IR" sz="2000" dirty="0" smtClean="0">
                <a:cs typeface="B Yagut"/>
              </a:rPr>
              <a:t>موقعیت اشتغال سازمانی :</a:t>
            </a:r>
          </a:p>
          <a:p>
            <a:pPr marL="0" indent="0" algn="r" rtl="1">
              <a:buNone/>
            </a:pPr>
            <a:r>
              <a:rPr lang="fa-IR" sz="2000" dirty="0" smtClean="0">
                <a:cs typeface="B Yagut"/>
              </a:rPr>
              <a:t>مربی پرستاری مرکز آموزش بهورزی شهرستان لاهیجان- دانشگاه علوم پزشکی و خدمات بهداشتی درمانی گیلان</a:t>
            </a:r>
          </a:p>
          <a:p>
            <a:pPr marL="0" indent="0" algn="r" rtl="1">
              <a:buNone/>
            </a:pPr>
            <a:endParaRPr lang="en-US" sz="2000" dirty="0">
              <a:cs typeface="B Yagut"/>
            </a:endParaRPr>
          </a:p>
        </p:txBody>
      </p:sp>
      <p:sp>
        <p:nvSpPr>
          <p:cNvPr id="2" name="Rectangle 1"/>
          <p:cNvSpPr/>
          <p:nvPr/>
        </p:nvSpPr>
        <p:spPr>
          <a:xfrm flipV="1">
            <a:off x="5220072" y="404662"/>
            <a:ext cx="3528392" cy="64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4"/>
          </p:nvPr>
        </p:nvSpPr>
        <p:spPr>
          <a:xfrm>
            <a:off x="4572000" y="1412776"/>
            <a:ext cx="4185791" cy="4608512"/>
          </a:xfrm>
        </p:spPr>
        <p:txBody>
          <a:bodyPr>
            <a:noAutofit/>
          </a:bodyPr>
          <a:lstStyle/>
          <a:p>
            <a:pPr algn="r" rtl="1"/>
            <a:r>
              <a:rPr lang="fa-IR" sz="2000" dirty="0" smtClean="0">
                <a:cs typeface="B Yagut" panose="00000400000000000000" pitchFamily="2" charset="-78"/>
              </a:rPr>
              <a:t>حیطه درس : آناتومی و فیزیو لوژی</a:t>
            </a:r>
          </a:p>
          <a:p>
            <a:pPr algn="r" rtl="1"/>
            <a:r>
              <a:rPr lang="fa-IR" sz="2000" dirty="0" smtClean="0">
                <a:cs typeface="B Yagut" panose="00000400000000000000" pitchFamily="2" charset="-78"/>
              </a:rPr>
              <a:t>تاریخ آخرین بازنگری : 99/4/10</a:t>
            </a:r>
          </a:p>
          <a:p>
            <a:pPr algn="r" rtl="1"/>
            <a:endParaRPr lang="fa-IR" sz="2000" dirty="0" smtClean="0">
              <a:cs typeface="B Yagut" panose="00000400000000000000" pitchFamily="2" charset="-78"/>
            </a:endParaRPr>
          </a:p>
          <a:p>
            <a:pPr algn="r" rtl="1"/>
            <a:r>
              <a:rPr lang="fa-IR" sz="2000" dirty="0" smtClean="0">
                <a:cs typeface="B Yagut" panose="00000400000000000000" pitchFamily="2" charset="-78"/>
              </a:rPr>
              <a:t>نوبت تهیه </a:t>
            </a:r>
            <a:r>
              <a:rPr lang="fa-IR" sz="2000" smtClean="0">
                <a:cs typeface="B Yagut" panose="00000400000000000000" pitchFamily="2" charset="-78"/>
              </a:rPr>
              <a:t>: 2</a:t>
            </a:r>
            <a:endParaRPr lang="en-US" sz="2000" dirty="0" smtClean="0">
              <a:cs typeface="B Yagut" panose="00000400000000000000" pitchFamily="2" charset="-78"/>
            </a:endParaRPr>
          </a:p>
          <a:p>
            <a:pPr algn="r" rtl="1"/>
            <a:r>
              <a:rPr lang="fa-IR" sz="2000" dirty="0" smtClean="0">
                <a:cs typeface="B Yagut" panose="00000400000000000000" pitchFamily="2" charset="-78"/>
              </a:rPr>
              <a:t>نام فایل : </a:t>
            </a:r>
            <a:r>
              <a:rPr lang="en-US" sz="2000" dirty="0" err="1">
                <a:solidFill>
                  <a:prstClr val="black"/>
                </a:solidFill>
                <a:cs typeface="B Yagut" panose="00000400000000000000" pitchFamily="2" charset="-78"/>
              </a:rPr>
              <a:t>Ap</a:t>
            </a:r>
            <a:r>
              <a:rPr lang="en-US" sz="2000" dirty="0">
                <a:solidFill>
                  <a:prstClr val="black"/>
                </a:solidFill>
                <a:cs typeface="B Yagut" panose="00000400000000000000" pitchFamily="2" charset="-78"/>
              </a:rPr>
              <a:t>- </a:t>
            </a:r>
            <a:r>
              <a:rPr lang="en-US" sz="2000" dirty="0" err="1">
                <a:solidFill>
                  <a:prstClr val="black"/>
                </a:solidFill>
                <a:cs typeface="B Yagut" panose="00000400000000000000" pitchFamily="2" charset="-78"/>
              </a:rPr>
              <a:t>dastghahe</a:t>
            </a:r>
            <a:r>
              <a:rPr lang="en-US" sz="2000" dirty="0">
                <a:solidFill>
                  <a:prstClr val="black"/>
                </a:solidFill>
                <a:cs typeface="B Yagut" panose="00000400000000000000" pitchFamily="2" charset="-78"/>
              </a:rPr>
              <a:t> </a:t>
            </a:r>
            <a:r>
              <a:rPr lang="en-US" sz="2000" dirty="0" err="1">
                <a:solidFill>
                  <a:prstClr val="black"/>
                </a:solidFill>
                <a:cs typeface="B Yagut" panose="00000400000000000000" pitchFamily="2" charset="-78"/>
              </a:rPr>
              <a:t>edrari</a:t>
            </a:r>
            <a:r>
              <a:rPr lang="en-US" sz="2000" dirty="0">
                <a:solidFill>
                  <a:prstClr val="black"/>
                </a:solidFill>
                <a:cs typeface="B Yagut" panose="00000400000000000000" pitchFamily="2" charset="-78"/>
              </a:rPr>
              <a:t> edi2 </a:t>
            </a:r>
            <a:r>
              <a:rPr lang="en-US" sz="2000" dirty="0" smtClean="0">
                <a:solidFill>
                  <a:prstClr val="black"/>
                </a:solidFill>
                <a:cs typeface="B Yagut" panose="00000400000000000000" pitchFamily="2" charset="-78"/>
              </a:rPr>
              <a:t>                                                                  </a:t>
            </a:r>
            <a:r>
              <a:rPr lang="en-US" sz="2000" dirty="0" err="1" smtClean="0">
                <a:solidFill>
                  <a:prstClr val="black"/>
                </a:solidFill>
                <a:cs typeface="B Yagut" panose="00000400000000000000" pitchFamily="2" charset="-78"/>
              </a:rPr>
              <a:t>Ap</a:t>
            </a:r>
            <a:r>
              <a:rPr lang="en-US" sz="2000" dirty="0" smtClean="0">
                <a:solidFill>
                  <a:prstClr val="black"/>
                </a:solidFill>
                <a:cs typeface="B Yagut" panose="00000400000000000000" pitchFamily="2" charset="-78"/>
              </a:rPr>
              <a:t>- </a:t>
            </a:r>
            <a:r>
              <a:rPr lang="en-US" sz="2000" dirty="0" err="1" smtClean="0">
                <a:solidFill>
                  <a:prstClr val="black"/>
                </a:solidFill>
                <a:cs typeface="B Yagut" panose="00000400000000000000" pitchFamily="2" charset="-78"/>
              </a:rPr>
              <a:t>dastghahe</a:t>
            </a:r>
            <a:r>
              <a:rPr lang="en-US" sz="2000" dirty="0" smtClean="0">
                <a:solidFill>
                  <a:prstClr val="black"/>
                </a:solidFill>
                <a:cs typeface="B Yagut" panose="00000400000000000000" pitchFamily="2" charset="-78"/>
              </a:rPr>
              <a:t> </a:t>
            </a:r>
            <a:r>
              <a:rPr lang="en-US" sz="2000" dirty="0" err="1" smtClean="0">
                <a:solidFill>
                  <a:prstClr val="black"/>
                </a:solidFill>
                <a:cs typeface="B Yagut" panose="00000400000000000000" pitchFamily="2" charset="-78"/>
              </a:rPr>
              <a:t>asabi</a:t>
            </a:r>
            <a:r>
              <a:rPr lang="en-US" sz="2000" dirty="0" smtClean="0">
                <a:solidFill>
                  <a:prstClr val="black"/>
                </a:solidFill>
                <a:cs typeface="B Yagut" panose="00000400000000000000" pitchFamily="2" charset="-78"/>
              </a:rPr>
              <a:t>    edi2              </a:t>
            </a:r>
            <a:endParaRPr lang="en-US" sz="2000" dirty="0">
              <a:solidFill>
                <a:prstClr val="black"/>
              </a:solidFill>
              <a:cs typeface="B Yagut" panose="00000400000000000000" pitchFamily="2" charset="-78"/>
            </a:endParaRPr>
          </a:p>
          <a:p>
            <a:pPr algn="r" rtl="1"/>
            <a:endParaRPr lang="en-US" sz="2000" dirty="0">
              <a:solidFill>
                <a:prstClr val="black"/>
              </a:solidFill>
              <a:cs typeface="B Yagut" panose="00000400000000000000" pitchFamily="2" charset="-78"/>
            </a:endParaRPr>
          </a:p>
          <a:p>
            <a:pPr marL="0" indent="0" algn="r" rtl="1">
              <a:buNone/>
            </a:pPr>
            <a:endParaRPr lang="fa-IR" sz="2000" dirty="0" smtClean="0">
              <a:cs typeface="B Yagut" panose="00000400000000000000" pitchFamily="2" charset="-78"/>
            </a:endParaRPr>
          </a:p>
          <a:p>
            <a:pPr algn="r" rtl="1"/>
            <a:r>
              <a:rPr lang="fa-IR" sz="2000" dirty="0" smtClean="0">
                <a:cs typeface="B Yagut" panose="00000400000000000000" pitchFamily="2" charset="-78"/>
              </a:rPr>
              <a:t>شیوه ارزشیابی : نظری و عملی</a:t>
            </a:r>
            <a:endParaRPr lang="en-US" sz="2000" dirty="0" smtClean="0">
              <a:cs typeface="B Yagut" panose="00000400000000000000"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737" y="335793"/>
            <a:ext cx="3822440" cy="7858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35791"/>
            <a:ext cx="4032448" cy="7858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0" name="Picture 6" descr="C:\Users\rozhansystem\Desktop\IMAG011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737" y="1412776"/>
            <a:ext cx="1116911" cy="124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191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a:ln w="6350">
                  <a:noFill/>
                </a:ln>
                <a:effectLst>
                  <a:outerShdw blurRad="38100" dist="38100" dir="2700000" algn="tl">
                    <a:srgbClr val="000000">
                      <a:alpha val="43137"/>
                    </a:srgbClr>
                  </a:outerShdw>
                </a:effectLst>
                <a:latin typeface="Lucida Sans"/>
                <a:cs typeface="B Yagut" panose="00000400000000000000" pitchFamily="2" charset="-78"/>
              </a:rPr>
              <a:t>مشخصات ومقدار ادرار</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p:txBody>
          <a:bodyPr>
            <a:normAutofit/>
          </a:bodyPr>
          <a:lstStyle/>
          <a:p>
            <a:pPr marL="548640" lvl="0" indent="-411480" algn="just" rtl="1">
              <a:buClr>
                <a:prstClr val="white">
                  <a:shade val="95000"/>
                </a:prstClr>
              </a:buClr>
              <a:buSzPct val="65000"/>
              <a:buFont typeface="Wingdings 2"/>
              <a:buChar char=""/>
            </a:pPr>
            <a:r>
              <a:rPr lang="fa-IR" sz="2400" b="1" dirty="0" smtClean="0">
                <a:effectLst>
                  <a:outerShdw blurRad="38100" dist="38100" dir="2700000" algn="tl">
                    <a:srgbClr val="000000">
                      <a:alpha val="43137"/>
                    </a:srgbClr>
                  </a:outerShdw>
                </a:effectLst>
                <a:latin typeface="Book Antiqua"/>
                <a:cs typeface="B Yagut" panose="00000400000000000000" pitchFamily="2" charset="-78"/>
              </a:rPr>
              <a:t>مقدار</a:t>
            </a:r>
            <a:r>
              <a:rPr lang="fa-IR" sz="2400" b="1" dirty="0" smtClean="0">
                <a:latin typeface="Book Antiqua"/>
                <a:cs typeface="B Yagut" panose="00000400000000000000" pitchFamily="2" charset="-78"/>
              </a:rPr>
              <a:t> </a:t>
            </a:r>
            <a:r>
              <a:rPr lang="fa-IR" sz="2400" b="1" dirty="0">
                <a:effectLst>
                  <a:outerShdw blurRad="38100" dist="38100" dir="2700000" algn="tl">
                    <a:srgbClr val="000000">
                      <a:alpha val="43137"/>
                    </a:srgbClr>
                  </a:outerShdw>
                </a:effectLst>
                <a:latin typeface="Book Antiqua"/>
                <a:cs typeface="B Yagut" panose="00000400000000000000" pitchFamily="2" charset="-78"/>
              </a:rPr>
              <a:t>ادرار</a:t>
            </a:r>
            <a:r>
              <a:rPr lang="fa-IR" sz="2400" b="1" dirty="0" smtClean="0">
                <a:effectLst>
                  <a:outerShdw blurRad="38100" dist="38100" dir="2700000" algn="tl">
                    <a:srgbClr val="000000">
                      <a:alpha val="43137"/>
                    </a:srgbClr>
                  </a:outerShdw>
                </a:effectLst>
                <a:latin typeface="Book Antiqua"/>
                <a:cs typeface="B Yagut" panose="00000400000000000000" pitchFamily="2" charset="-78"/>
              </a:rPr>
              <a:t>:</a:t>
            </a:r>
            <a:r>
              <a:rPr lang="en-US" sz="2400" dirty="0" smtClean="0">
                <a:latin typeface="Book Antiqua"/>
                <a:cs typeface="B Yagut" panose="00000400000000000000" pitchFamily="2" charset="-78"/>
              </a:rPr>
              <a:t> </a:t>
            </a:r>
            <a:r>
              <a:rPr lang="fa-IR" sz="2400" dirty="0" smtClean="0">
                <a:latin typeface="Book Antiqua"/>
                <a:cs typeface="B Yagut" panose="00000400000000000000" pitchFamily="2" charset="-78"/>
              </a:rPr>
              <a:t>حجم </a:t>
            </a:r>
            <a:r>
              <a:rPr lang="fa-IR" sz="2400" dirty="0">
                <a:latin typeface="Book Antiqua"/>
                <a:cs typeface="B Yagut" panose="00000400000000000000" pitchFamily="2" charset="-78"/>
              </a:rPr>
              <a:t>ادرار 24ساعته در شخص بالغ با جثه متوسط ودر حال طبیعی درحدود 1000تا1500سانتیمترمکعب است</a:t>
            </a:r>
            <a:r>
              <a:rPr lang="fa-IR" sz="2400" dirty="0" smtClean="0">
                <a:latin typeface="Book Antiqua"/>
                <a:cs typeface="B Yagut" panose="00000400000000000000" pitchFamily="2" charset="-78"/>
              </a:rPr>
              <a:t>. این </a:t>
            </a:r>
            <a:r>
              <a:rPr lang="fa-IR" sz="2400" dirty="0">
                <a:latin typeface="Book Antiqua"/>
                <a:cs typeface="B Yagut" panose="00000400000000000000" pitchFamily="2" charset="-78"/>
              </a:rPr>
              <a:t>مقدار درتابستان کاهش ودر زمستان افزایش می </a:t>
            </a:r>
            <a:r>
              <a:rPr lang="fa-IR" sz="2400" dirty="0" smtClean="0">
                <a:latin typeface="Book Antiqua"/>
                <a:cs typeface="B Yagut" panose="00000400000000000000" pitchFamily="2" charset="-78"/>
              </a:rPr>
              <a:t>یابد.</a:t>
            </a:r>
            <a:endParaRPr lang="fa-IR" sz="2400" dirty="0">
              <a:latin typeface="Book Antiqua"/>
              <a:cs typeface="B Yagut" panose="00000400000000000000" pitchFamily="2" charset="-78"/>
            </a:endParaRPr>
          </a:p>
          <a:p>
            <a:pPr marL="548640" indent="-411480" algn="r" rtl="1">
              <a:buClr>
                <a:prstClr val="white">
                  <a:shade val="95000"/>
                </a:prstClr>
              </a:buClr>
              <a:buSzPct val="65000"/>
              <a:buFont typeface="Wingdings 2"/>
              <a:buChar char=""/>
            </a:pPr>
            <a:r>
              <a:rPr lang="fa-IR" sz="2400" b="1" dirty="0" smtClean="0">
                <a:solidFill>
                  <a:prstClr val="black"/>
                </a:solidFill>
                <a:effectLst>
                  <a:outerShdw blurRad="38100" dist="38100" dir="2700000" algn="tl">
                    <a:srgbClr val="000000">
                      <a:alpha val="43137"/>
                    </a:srgbClr>
                  </a:outerShdw>
                </a:effectLst>
                <a:latin typeface="Book Antiqua"/>
                <a:cs typeface="B Yagut" panose="00000400000000000000" pitchFamily="2" charset="-78"/>
              </a:rPr>
              <a:t>رنگ ادرار</a:t>
            </a:r>
            <a:r>
              <a:rPr lang="en-US" sz="2400" dirty="0" smtClean="0">
                <a:solidFill>
                  <a:prstClr val="black"/>
                </a:solidFill>
                <a:latin typeface="Book Antiqua"/>
                <a:cs typeface="B Yagut" panose="00000400000000000000" pitchFamily="2" charset="-78"/>
              </a:rPr>
              <a:t>  </a:t>
            </a:r>
            <a:r>
              <a:rPr lang="en-US" sz="2400" b="1" dirty="0">
                <a:solidFill>
                  <a:prstClr val="black"/>
                </a:solidFill>
                <a:latin typeface="Book Antiqua"/>
                <a:cs typeface="B Yagut" panose="00000400000000000000" pitchFamily="2" charset="-78"/>
              </a:rPr>
              <a:t>:</a:t>
            </a:r>
            <a:r>
              <a:rPr lang="fa-IR" sz="2400" dirty="0" smtClean="0">
                <a:solidFill>
                  <a:prstClr val="black"/>
                </a:solidFill>
                <a:latin typeface="Book Antiqua"/>
                <a:cs typeface="B Yagut" panose="00000400000000000000" pitchFamily="2" charset="-78"/>
              </a:rPr>
              <a:t>ادرار</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اگرتازه باشد شفاف </a:t>
            </a:r>
            <a:r>
              <a:rPr lang="fa-IR" sz="2400" dirty="0">
                <a:solidFill>
                  <a:prstClr val="black"/>
                </a:solidFill>
                <a:latin typeface="Book Antiqua"/>
                <a:cs typeface="B Yagut" panose="00000400000000000000" pitchFamily="2" charset="-78"/>
              </a:rPr>
              <a:t>بوده واز زرد کمرنگ تا زرد تیره </a:t>
            </a:r>
            <a:r>
              <a:rPr lang="fa-IR" sz="2400" dirty="0" smtClean="0">
                <a:solidFill>
                  <a:prstClr val="black"/>
                </a:solidFill>
                <a:latin typeface="Book Antiqua"/>
                <a:cs typeface="B Yagut" panose="00000400000000000000" pitchFamily="2" charset="-78"/>
              </a:rPr>
              <a:t>متفاوت است؛ </a:t>
            </a:r>
            <a:r>
              <a:rPr lang="fa-IR" sz="2400" dirty="0">
                <a:solidFill>
                  <a:prstClr val="black"/>
                </a:solidFill>
                <a:latin typeface="Book Antiqua"/>
                <a:cs typeface="B Yagut" panose="00000400000000000000" pitchFamily="2" charset="-78"/>
              </a:rPr>
              <a:t>رنگ قرمز ادرار ناشی از </a:t>
            </a:r>
            <a:r>
              <a:rPr lang="fa-IR" sz="2400" dirty="0" smtClean="0">
                <a:solidFill>
                  <a:prstClr val="black"/>
                </a:solidFill>
                <a:latin typeface="Book Antiqua"/>
                <a:cs typeface="B Yagut" panose="00000400000000000000" pitchFamily="2" charset="-78"/>
              </a:rPr>
              <a:t>خون - بعضی </a:t>
            </a:r>
            <a:r>
              <a:rPr lang="fa-IR" sz="2400" dirty="0">
                <a:solidFill>
                  <a:prstClr val="black"/>
                </a:solidFill>
                <a:latin typeface="Book Antiqua"/>
                <a:cs typeface="B Yagut" panose="00000400000000000000" pitchFamily="2" charset="-78"/>
              </a:rPr>
              <a:t>از داروها یا مواد غذایی </a:t>
            </a:r>
            <a:r>
              <a:rPr lang="fa-IR" sz="2400" dirty="0" smtClean="0">
                <a:solidFill>
                  <a:prstClr val="black"/>
                </a:solidFill>
                <a:latin typeface="Book Antiqua"/>
                <a:cs typeface="B Yagut" panose="00000400000000000000" pitchFamily="2" charset="-78"/>
              </a:rPr>
              <a:t>است.</a:t>
            </a:r>
            <a:endParaRPr lang="fa-IR" sz="2400" dirty="0">
              <a:solidFill>
                <a:prstClr val="black"/>
              </a:solidFill>
              <a:latin typeface="Book Antiqua"/>
              <a:cs typeface="B Yagut" panose="00000400000000000000" pitchFamily="2" charset="-78"/>
            </a:endParaRPr>
          </a:p>
          <a:p>
            <a:pPr marL="548640" indent="-411480" algn="r" rtl="1">
              <a:buClr>
                <a:prstClr val="white">
                  <a:shade val="95000"/>
                </a:prstClr>
              </a:buClr>
              <a:buSzPct val="65000"/>
              <a:buFont typeface="Wingdings 2"/>
              <a:buChar char=""/>
            </a:pPr>
            <a:r>
              <a:rPr lang="fa-IR" sz="2400" dirty="0" smtClean="0">
                <a:solidFill>
                  <a:prstClr val="black"/>
                </a:solidFill>
                <a:latin typeface="Book Antiqua"/>
                <a:cs typeface="B Yagut" panose="00000400000000000000" pitchFamily="2" charset="-78"/>
              </a:rPr>
              <a:t>رنگ </a:t>
            </a:r>
            <a:r>
              <a:rPr lang="fa-IR" sz="2400" dirty="0">
                <a:solidFill>
                  <a:prstClr val="black"/>
                </a:solidFill>
                <a:latin typeface="Book Antiqua"/>
                <a:cs typeface="B Yagut" panose="00000400000000000000" pitchFamily="2" charset="-78"/>
              </a:rPr>
              <a:t>قهوه ای تیره نشانه وجود خون کهنه در ادرار </a:t>
            </a:r>
            <a:r>
              <a:rPr lang="fa-IR" sz="2400" dirty="0" smtClean="0">
                <a:solidFill>
                  <a:prstClr val="black"/>
                </a:solidFill>
                <a:latin typeface="Book Antiqua"/>
                <a:cs typeface="B Yagut" panose="00000400000000000000" pitchFamily="2" charset="-78"/>
              </a:rPr>
              <a:t>است کدر </a:t>
            </a:r>
            <a:r>
              <a:rPr lang="fa-IR" sz="2400" dirty="0">
                <a:solidFill>
                  <a:prstClr val="black"/>
                </a:solidFill>
                <a:latin typeface="Book Antiqua"/>
                <a:cs typeface="B Yagut" panose="00000400000000000000" pitchFamily="2" charset="-78"/>
              </a:rPr>
              <a:t>شدن ادرار دلیل عفونت ووجود چرک در ادرار ودستگاه ادراری </a:t>
            </a:r>
            <a:r>
              <a:rPr lang="fa-IR" sz="2400" dirty="0" smtClean="0">
                <a:solidFill>
                  <a:prstClr val="black"/>
                </a:solidFill>
                <a:latin typeface="Book Antiqua"/>
                <a:cs typeface="B Yagut" panose="00000400000000000000" pitchFamily="2" charset="-78"/>
              </a:rPr>
              <a:t>است.</a:t>
            </a:r>
            <a:endParaRPr lang="fa-IR" sz="2400" dirty="0">
              <a:solidFill>
                <a:prstClr val="black"/>
              </a:solidFill>
              <a:latin typeface="Book Antiqua"/>
              <a:cs typeface="B Yagut" panose="00000400000000000000" pitchFamily="2" charset="-78"/>
            </a:endParaRPr>
          </a:p>
          <a:p>
            <a:pPr marL="548640" lvl="0" indent="-411480" algn="r" rtl="1">
              <a:buClr>
                <a:prstClr val="white">
                  <a:shade val="95000"/>
                </a:prstClr>
              </a:buClr>
              <a:buSzPct val="65000"/>
              <a:buFont typeface="Wingdings 2"/>
              <a:buChar char=""/>
            </a:pPr>
            <a:endParaRPr lang="fa-IR" sz="2400" dirty="0">
              <a:solidFill>
                <a:prstClr val="black"/>
              </a:solidFill>
              <a:latin typeface="Book Antiqua"/>
              <a:cs typeface="B Yagut" panose="00000400000000000000" pitchFamily="2" charset="-78"/>
            </a:endParaRPr>
          </a:p>
          <a:p>
            <a:pPr algn="just"/>
            <a:endParaRPr lang="en-US" sz="2800" dirty="0">
              <a:cs typeface="B Yagut" panose="00000400000000000000" pitchFamily="2" charset="-78"/>
            </a:endParaRPr>
          </a:p>
        </p:txBody>
      </p:sp>
      <p:pic>
        <p:nvPicPr>
          <p:cNvPr id="4" name="ZOOM00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608" y="5949280"/>
            <a:ext cx="609600" cy="609600"/>
          </a:xfrm>
          <a:prstGeom prst="rect">
            <a:avLst/>
          </a:prstGeom>
        </p:spPr>
      </p:pic>
    </p:spTree>
    <p:extLst>
      <p:ext uri="{BB962C8B-B14F-4D97-AF65-F5344CB8AC3E}">
        <p14:creationId xmlns:p14="http://schemas.microsoft.com/office/powerpoint/2010/main" val="3065168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908720"/>
            <a:ext cx="7704856" cy="5217443"/>
          </a:xfrm>
        </p:spPr>
        <p:txBody>
          <a:bodyPr>
            <a:normAutofit/>
          </a:bodyPr>
          <a:lstStyle/>
          <a:p>
            <a:pPr marL="0" indent="0" algn="ctr" rtl="1">
              <a:buNone/>
            </a:pPr>
            <a:r>
              <a:rPr lang="fa-IR" sz="4000" dirty="0" smtClean="0">
                <a:cs typeface="B Yagut" panose="00000400000000000000" pitchFamily="2" charset="-78"/>
              </a:rPr>
              <a:t>سنگ های ادراری</a:t>
            </a:r>
            <a:endParaRPr lang="en-US" sz="4000" dirty="0" smtClean="0">
              <a:cs typeface="B Yagut" panose="00000400000000000000" pitchFamily="2" charset="-78"/>
            </a:endParaRPr>
          </a:p>
          <a:p>
            <a:pPr marL="339725" indent="-280988" algn="r" rtl="1">
              <a:buNone/>
            </a:pPr>
            <a:r>
              <a:rPr lang="fa-IR" sz="2800" dirty="0" smtClean="0">
                <a:cs typeface="B Yagut" panose="00000400000000000000" pitchFamily="2" charset="-78"/>
              </a:rPr>
              <a:t>    ته نشین شدن اجزای ادرار باعث بروز سنگ های ادراری می شود.</a:t>
            </a:r>
          </a:p>
          <a:p>
            <a:pPr marL="339725" indent="-280988" algn="r" rtl="1">
              <a:buNone/>
            </a:pPr>
            <a:endParaRPr lang="fa-IR" sz="2800" dirty="0" smtClean="0">
              <a:cs typeface="B Yagut" panose="00000400000000000000" pitchFamily="2" charset="-78"/>
            </a:endParaRPr>
          </a:p>
          <a:p>
            <a:pPr algn="r" rtl="1"/>
            <a:r>
              <a:rPr lang="fa-IR" sz="3600" dirty="0" smtClean="0">
                <a:cs typeface="B Yagut" panose="00000400000000000000" pitchFamily="2" charset="-78"/>
              </a:rPr>
              <a:t>علت ایجاد سنگ های ادراری:</a:t>
            </a:r>
          </a:p>
          <a:p>
            <a:pPr algn="r" rtl="1"/>
            <a:r>
              <a:rPr lang="fa-IR" sz="2800" dirty="0" smtClean="0">
                <a:cs typeface="B Yagut" panose="00000400000000000000" pitchFamily="2" charset="-78"/>
              </a:rPr>
              <a:t>کم آبی</a:t>
            </a:r>
          </a:p>
          <a:p>
            <a:pPr algn="r" rtl="1"/>
            <a:r>
              <a:rPr lang="en-US" sz="2800" dirty="0" smtClean="0">
                <a:cs typeface="B Yagut" panose="00000400000000000000" pitchFamily="2" charset="-78"/>
              </a:rPr>
              <a:t>PH</a:t>
            </a:r>
            <a:r>
              <a:rPr lang="fa-IR" sz="2800" dirty="0" smtClean="0">
                <a:cs typeface="B Yagut" panose="00000400000000000000" pitchFamily="2" charset="-78"/>
              </a:rPr>
              <a:t> ادرار</a:t>
            </a:r>
          </a:p>
          <a:p>
            <a:pPr algn="r" rtl="1"/>
            <a:r>
              <a:rPr lang="fa-IR" sz="2800" dirty="0" smtClean="0">
                <a:cs typeface="B Yagut" panose="00000400000000000000" pitchFamily="2" charset="-78"/>
              </a:rPr>
              <a:t>عفونت</a:t>
            </a:r>
          </a:p>
          <a:p>
            <a:pPr marL="0" indent="0" algn="r" rtl="1">
              <a:buNone/>
            </a:pPr>
            <a:endParaRPr lang="en-US" dirty="0">
              <a:cs typeface="B Yagut" panose="00000400000000000000" pitchFamily="2" charset="-78"/>
            </a:endParaRPr>
          </a:p>
        </p:txBody>
      </p:sp>
      <p:pic>
        <p:nvPicPr>
          <p:cNvPr id="2" name="ZOOM00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03648" y="5589240"/>
            <a:ext cx="609600" cy="609600"/>
          </a:xfrm>
          <a:prstGeom prst="rect">
            <a:avLst/>
          </a:prstGeom>
        </p:spPr>
      </p:pic>
    </p:spTree>
    <p:extLst>
      <p:ext uri="{BB962C8B-B14F-4D97-AF65-F5344CB8AC3E}">
        <p14:creationId xmlns:p14="http://schemas.microsoft.com/office/powerpoint/2010/main" val="3007634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effectLst>
                  <a:outerShdw blurRad="38100" dist="38100" dir="2700000" algn="tl">
                    <a:srgbClr val="000000">
                      <a:alpha val="43137"/>
                    </a:srgbClr>
                  </a:outerShdw>
                </a:effectLst>
                <a:cs typeface="B Yagut" pitchFamily="2" charset="-78"/>
              </a:rPr>
              <a:t>خلاصه و نتیجه گیری</a:t>
            </a:r>
            <a:endParaRPr lang="en-US" sz="3200" b="1" dirty="0">
              <a:effectLst>
                <a:outerShdw blurRad="38100" dist="38100" dir="2700000" algn="tl">
                  <a:srgbClr val="000000">
                    <a:alpha val="43137"/>
                  </a:srgbClr>
                </a:outerShdw>
              </a:effectLst>
              <a:cs typeface="B Yagut" pitchFamily="2" charset="-78"/>
            </a:endParaRPr>
          </a:p>
        </p:txBody>
      </p:sp>
      <p:sp>
        <p:nvSpPr>
          <p:cNvPr id="3" name="Content Placeholder 2"/>
          <p:cNvSpPr>
            <a:spLocks noGrp="1"/>
          </p:cNvSpPr>
          <p:nvPr>
            <p:ph idx="1"/>
          </p:nvPr>
        </p:nvSpPr>
        <p:spPr/>
        <p:txBody>
          <a:bodyPr/>
          <a:lstStyle/>
          <a:p>
            <a:pPr marL="130175" lvl="0" indent="-12700"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ترکیبات زائدی  که از سوخت </a:t>
            </a:r>
            <a:r>
              <a:rPr lang="fa-IR" sz="2400" dirty="0">
                <a:solidFill>
                  <a:prstClr val="black"/>
                </a:solidFill>
                <a:latin typeface="Book Antiqua"/>
                <a:cs typeface="B Yagut" panose="00000400000000000000" pitchFamily="2" charset="-78"/>
              </a:rPr>
              <a:t>وساز سلولی</a:t>
            </a:r>
            <a:r>
              <a:rPr lang="fa-IR" sz="2400" dirty="0" smtClean="0">
                <a:solidFill>
                  <a:prstClr val="black"/>
                </a:solidFill>
                <a:latin typeface="Book Antiqua"/>
                <a:cs typeface="B Yagut" panose="00000400000000000000" pitchFamily="2" charset="-78"/>
              </a:rPr>
              <a:t> </a:t>
            </a:r>
            <a:r>
              <a:rPr lang="fa-IR" sz="2400" dirty="0">
                <a:solidFill>
                  <a:prstClr val="black"/>
                </a:solidFill>
                <a:latin typeface="Book Antiqua"/>
                <a:cs typeface="B Yagut" panose="00000400000000000000" pitchFamily="2" charset="-78"/>
              </a:rPr>
              <a:t>تولید می </a:t>
            </a:r>
            <a:r>
              <a:rPr lang="fa-IR" sz="2400" dirty="0" smtClean="0">
                <a:solidFill>
                  <a:prstClr val="black"/>
                </a:solidFill>
                <a:latin typeface="Book Antiqua"/>
                <a:cs typeface="B Yagut" panose="00000400000000000000" pitchFamily="2" charset="-78"/>
              </a:rPr>
              <a:t>شود میبایستی از بدن خارج شود ، قسمتی از این مواد از طریق دستگاه اداری از بدن خارج می شودودرصورت </a:t>
            </a:r>
            <a:r>
              <a:rPr lang="fa-IR" sz="2400" dirty="0">
                <a:solidFill>
                  <a:prstClr val="black"/>
                </a:solidFill>
                <a:latin typeface="Book Antiqua"/>
                <a:cs typeface="B Yagut" panose="00000400000000000000" pitchFamily="2" charset="-78"/>
              </a:rPr>
              <a:t>عدم دفع ترکیبات اطراف سلول تغییر می کند</a:t>
            </a:r>
            <a:r>
              <a:rPr lang="fa-IR" sz="2400" dirty="0" smtClean="0">
                <a:solidFill>
                  <a:prstClr val="black"/>
                </a:solidFill>
                <a:latin typeface="Book Antiqua"/>
                <a:cs typeface="B Yagut" panose="00000400000000000000" pitchFamily="2" charset="-78"/>
              </a:rPr>
              <a:t>، بتدریج </a:t>
            </a:r>
            <a:r>
              <a:rPr lang="fa-IR" sz="2400" dirty="0">
                <a:solidFill>
                  <a:prstClr val="black"/>
                </a:solidFill>
                <a:latin typeface="Book Antiqua"/>
                <a:cs typeface="B Yagut" panose="00000400000000000000" pitchFamily="2" charset="-78"/>
              </a:rPr>
              <a:t>زندگی برای سلول نا مساعد می گردد</a:t>
            </a:r>
            <a:r>
              <a:rPr lang="fa-IR" sz="2400" dirty="0" smtClean="0">
                <a:solidFill>
                  <a:prstClr val="black"/>
                </a:solidFill>
                <a:latin typeface="Book Antiqua"/>
                <a:cs typeface="B Yagut" panose="00000400000000000000" pitchFamily="2" charset="-78"/>
              </a:rPr>
              <a:t>.</a:t>
            </a:r>
          </a:p>
          <a:p>
            <a:pPr marL="58738" lvl="0" indent="0"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کلیه های عمل تصفیه خون را به عهده گرفته و ادراری تولید می کنند که محتوای محصولات زائد متابولیکی شامل ترکیبات نیتروژن دار و اسید اوریک یون های اضافی و بعضی داروها می باشد.</a:t>
            </a:r>
          </a:p>
          <a:p>
            <a:pPr marL="58738" lvl="0" indent="0" algn="justLow" rtl="1">
              <a:buClr>
                <a:prstClr val="white">
                  <a:shade val="95000"/>
                </a:prstClr>
              </a:buClr>
              <a:buSzPct val="65000"/>
              <a:buNone/>
            </a:pPr>
            <a:endParaRPr lang="fa-IR" sz="2400" dirty="0">
              <a:solidFill>
                <a:prstClr val="black"/>
              </a:solidFill>
              <a:latin typeface="Book Antiqua"/>
              <a:cs typeface="B Yagut" panose="00000400000000000000" pitchFamily="2" charset="-78"/>
            </a:endParaRPr>
          </a:p>
          <a:p>
            <a:endParaRPr lang="en-US" dirty="0"/>
          </a:p>
        </p:txBody>
      </p:sp>
      <p:pic>
        <p:nvPicPr>
          <p:cNvPr id="5" name="ZOOM00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608" y="6021288"/>
            <a:ext cx="609600" cy="609600"/>
          </a:xfrm>
          <a:prstGeom prst="rect">
            <a:avLst/>
          </a:prstGeom>
        </p:spPr>
      </p:pic>
    </p:spTree>
    <p:extLst>
      <p:ext uri="{BB962C8B-B14F-4D97-AF65-F5344CB8AC3E}">
        <p14:creationId xmlns:p14="http://schemas.microsoft.com/office/powerpoint/2010/main" val="2021122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effectLst>
                  <a:outerShdw blurRad="38100" dist="38100" dir="2700000" algn="tl">
                    <a:srgbClr val="000000">
                      <a:alpha val="43137"/>
                    </a:srgbClr>
                  </a:outerShdw>
                </a:effectLst>
                <a:cs typeface="B Yagut" panose="00000400000000000000" pitchFamily="2" charset="-78"/>
              </a:rPr>
              <a:t>پرسش و پاسخ</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p:txBody>
          <a:bodyPr>
            <a:normAutofit/>
          </a:bodyPr>
          <a:lstStyle/>
          <a:p>
            <a:pPr marL="0" lvl="0" indent="0" algn="justLow" rtl="1">
              <a:lnSpc>
                <a:spcPct val="150000"/>
              </a:lnSpc>
              <a:spcBef>
                <a:spcPts val="0"/>
              </a:spcBef>
              <a:buNone/>
              <a:tabLst>
                <a:tab pos="228600" algn="l"/>
              </a:tabLst>
            </a:pPr>
            <a:r>
              <a:rPr lang="fa-IR" sz="2400" dirty="0" smtClean="0">
                <a:ea typeface="Times New Roman"/>
                <a:cs typeface="B Yagut" panose="00000400000000000000" pitchFamily="2" charset="-78"/>
              </a:rPr>
              <a:t>1- قسمتهای </a:t>
            </a:r>
            <a:r>
              <a:rPr lang="fa-IR" sz="2400" dirty="0">
                <a:ea typeface="Times New Roman"/>
                <a:cs typeface="B Yagut" panose="00000400000000000000" pitchFamily="2" charset="-78"/>
              </a:rPr>
              <a:t>مختلف دستگاه ادراری را نام ببرید .</a:t>
            </a:r>
            <a:endParaRPr lang="en-US" sz="2400" dirty="0">
              <a:ea typeface="Times New Roman"/>
              <a:cs typeface="B Yagut" panose="00000400000000000000" pitchFamily="2" charset="-78"/>
            </a:endParaRPr>
          </a:p>
          <a:p>
            <a:pPr marL="0" lvl="0" indent="0" algn="justLow" rtl="1">
              <a:lnSpc>
                <a:spcPct val="150000"/>
              </a:lnSpc>
              <a:spcBef>
                <a:spcPts val="0"/>
              </a:spcBef>
              <a:buNone/>
            </a:pPr>
            <a:r>
              <a:rPr lang="fa-IR" sz="2400" dirty="0" smtClean="0">
                <a:ea typeface="Times New Roman"/>
                <a:cs typeface="B Yagut" panose="00000400000000000000" pitchFamily="2" charset="-78"/>
              </a:rPr>
              <a:t>2- </a:t>
            </a:r>
            <a:r>
              <a:rPr lang="fa-IR" sz="2400" dirty="0">
                <a:solidFill>
                  <a:prstClr val="black"/>
                </a:solidFill>
                <a:latin typeface="Times New Roman"/>
                <a:ea typeface="Times New Roman"/>
                <a:cs typeface="B Yagut" panose="00000400000000000000" pitchFamily="2" charset="-78"/>
              </a:rPr>
              <a:t>دستگاه ادراری  را تشریح نمایید </a:t>
            </a:r>
            <a:r>
              <a:rPr lang="fa-IR" sz="2400" dirty="0" smtClean="0">
                <a:solidFill>
                  <a:prstClr val="black"/>
                </a:solidFill>
                <a:latin typeface="Times New Roman"/>
                <a:ea typeface="Times New Roman"/>
                <a:cs typeface="B Yagut" panose="00000400000000000000" pitchFamily="2" charset="-78"/>
              </a:rPr>
              <a:t>ونقش </a:t>
            </a:r>
            <a:r>
              <a:rPr lang="fa-IR" sz="2400" dirty="0">
                <a:solidFill>
                  <a:prstClr val="black"/>
                </a:solidFill>
                <a:latin typeface="Times New Roman"/>
                <a:ea typeface="Times New Roman"/>
                <a:cs typeface="B Yagut" panose="00000400000000000000" pitchFamily="2" charset="-78"/>
              </a:rPr>
              <a:t>هر قسمت را توضیح دهید </a:t>
            </a:r>
            <a:r>
              <a:rPr lang="fa-IR" sz="2400" dirty="0" smtClean="0">
                <a:solidFill>
                  <a:prstClr val="black"/>
                </a:solidFill>
                <a:latin typeface="Times New Roman"/>
                <a:ea typeface="Times New Roman"/>
                <a:cs typeface="B Yagut" panose="00000400000000000000" pitchFamily="2" charset="-78"/>
              </a:rPr>
              <a:t>.</a:t>
            </a:r>
          </a:p>
          <a:p>
            <a:pPr marL="0" lvl="0" indent="0" algn="justLow" rtl="1">
              <a:lnSpc>
                <a:spcPct val="150000"/>
              </a:lnSpc>
              <a:spcBef>
                <a:spcPts val="0"/>
              </a:spcBef>
              <a:buNone/>
            </a:pPr>
            <a:r>
              <a:rPr lang="fa-IR" sz="2400" dirty="0" smtClean="0">
                <a:solidFill>
                  <a:prstClr val="black"/>
                </a:solidFill>
                <a:latin typeface="Times New Roman"/>
                <a:ea typeface="Times New Roman"/>
                <a:cs typeface="B Yagut" panose="00000400000000000000" pitchFamily="2" charset="-78"/>
              </a:rPr>
              <a:t>3- مشخصات یک ادرار طبیعی را توضیح دهید.</a:t>
            </a:r>
            <a:endParaRPr lang="fa-IR" sz="2400" dirty="0" smtClean="0">
              <a:ea typeface="Times New Roman"/>
              <a:cs typeface="B Yagut" panose="00000400000000000000" pitchFamily="2" charset="-78"/>
            </a:endParaRPr>
          </a:p>
          <a:p>
            <a:pPr marL="0" lvl="0" indent="0" algn="justLow" rtl="1">
              <a:lnSpc>
                <a:spcPct val="150000"/>
              </a:lnSpc>
              <a:spcBef>
                <a:spcPts val="0"/>
              </a:spcBef>
              <a:buNone/>
              <a:tabLst>
                <a:tab pos="228600" algn="l"/>
              </a:tabLst>
            </a:pPr>
            <a:r>
              <a:rPr lang="fa-IR" sz="2400" dirty="0" smtClean="0">
                <a:ea typeface="Times New Roman"/>
                <a:cs typeface="B Yagut" panose="00000400000000000000" pitchFamily="2" charset="-78"/>
              </a:rPr>
              <a:t>4-</a:t>
            </a:r>
            <a:r>
              <a:rPr lang="en-US" sz="2400" dirty="0" smtClean="0">
                <a:ea typeface="Times New Roman"/>
                <a:cs typeface="B Yagut" panose="00000400000000000000" pitchFamily="2" charset="-78"/>
              </a:rPr>
              <a:t> </a:t>
            </a:r>
            <a:r>
              <a:rPr lang="fa-IR" sz="2400" dirty="0" smtClean="0">
                <a:ea typeface="Times New Roman"/>
                <a:cs typeface="B Yagut" panose="00000400000000000000" pitchFamily="2" charset="-78"/>
              </a:rPr>
              <a:t>مراحل تشکیل ادرار را توضیح دهید.</a:t>
            </a:r>
          </a:p>
          <a:p>
            <a:pPr marL="0" lvl="0" indent="0" algn="justLow" rtl="1">
              <a:lnSpc>
                <a:spcPct val="150000"/>
              </a:lnSpc>
              <a:spcBef>
                <a:spcPts val="0"/>
              </a:spcBef>
              <a:buNone/>
              <a:tabLst>
                <a:tab pos="228600" algn="l"/>
              </a:tabLst>
            </a:pPr>
            <a:endParaRPr lang="en-US" sz="2400" dirty="0">
              <a:cs typeface="B Yagut" panose="00000400000000000000" pitchFamily="2" charset="-78"/>
            </a:endParaRPr>
          </a:p>
        </p:txBody>
      </p:sp>
      <p:pic>
        <p:nvPicPr>
          <p:cNvPr id="4" name="ZOOM000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616" y="5661248"/>
            <a:ext cx="609600" cy="609600"/>
          </a:xfrm>
          <a:prstGeom prst="rect">
            <a:avLst/>
          </a:prstGeom>
        </p:spPr>
      </p:pic>
    </p:spTree>
    <p:extLst>
      <p:ext uri="{BB962C8B-B14F-4D97-AF65-F5344CB8AC3E}">
        <p14:creationId xmlns:p14="http://schemas.microsoft.com/office/powerpoint/2010/main" val="671142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756792"/>
          </a:xfrm>
        </p:spPr>
        <p:txBody>
          <a:bodyPr/>
          <a:lstStyle/>
          <a:p>
            <a:pPr marL="0" indent="0" algn="ctr" rtl="1">
              <a:buNone/>
            </a:pPr>
            <a:endParaRPr lang="fa-IR" sz="4100" dirty="0" smtClean="0">
              <a:ln w="6350">
                <a:noFill/>
              </a:ln>
              <a:latin typeface="Lucida Sans"/>
              <a:ea typeface="+mj-ea"/>
              <a:cs typeface="B Yagut" panose="00000400000000000000" pitchFamily="2" charset="-78"/>
            </a:endParaRPr>
          </a:p>
          <a:p>
            <a:pPr marL="0" indent="0" algn="ctr" rtl="1">
              <a:buNone/>
            </a:pPr>
            <a:r>
              <a:rPr lang="fa-IR" b="1" dirty="0" smtClean="0">
                <a:ln w="6350">
                  <a:noFill/>
                </a:ln>
                <a:effectLst>
                  <a:outerShdw blurRad="38100" dist="38100" dir="2700000" algn="tl">
                    <a:srgbClr val="000000">
                      <a:alpha val="43137"/>
                    </a:srgbClr>
                  </a:outerShdw>
                </a:effectLst>
                <a:latin typeface="Lucida Sans"/>
                <a:ea typeface="+mj-ea"/>
                <a:cs typeface="B Yagut" panose="00000400000000000000" pitchFamily="2" charset="-78"/>
              </a:rPr>
              <a:t>دستگاه </a:t>
            </a:r>
            <a:r>
              <a:rPr lang="fa-IR" b="1" dirty="0">
                <a:ln w="6350">
                  <a:noFill/>
                </a:ln>
                <a:effectLst>
                  <a:outerShdw blurRad="38100" dist="38100" dir="2700000" algn="tl">
                    <a:srgbClr val="000000">
                      <a:alpha val="43137"/>
                    </a:srgbClr>
                  </a:outerShdw>
                </a:effectLst>
                <a:latin typeface="Lucida Sans"/>
                <a:ea typeface="+mj-ea"/>
                <a:cs typeface="B Yagut" panose="00000400000000000000" pitchFamily="2" charset="-78"/>
              </a:rPr>
              <a:t>عصبی</a:t>
            </a:r>
            <a:endParaRPr lang="en-US" b="1" dirty="0">
              <a:effectLst>
                <a:outerShdw blurRad="38100" dist="38100" dir="2700000" algn="tl">
                  <a:srgbClr val="000000">
                    <a:alpha val="43137"/>
                  </a:srgbClr>
                </a:outerShdw>
              </a:effectLst>
              <a:cs typeface="B Yagut" panose="00000400000000000000" pitchFamily="2" charset="-78"/>
            </a:endParaRPr>
          </a:p>
        </p:txBody>
      </p:sp>
      <p:pic>
        <p:nvPicPr>
          <p:cNvPr id="4" name="ZOOM00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608" y="5877272"/>
            <a:ext cx="609600" cy="609600"/>
          </a:xfrm>
          <a:prstGeom prst="rect">
            <a:avLst/>
          </a:prstGeom>
        </p:spPr>
      </p:pic>
    </p:spTree>
    <p:extLst>
      <p:ext uri="{BB962C8B-B14F-4D97-AF65-F5344CB8AC3E}">
        <p14:creationId xmlns:p14="http://schemas.microsoft.com/office/powerpoint/2010/main" val="3398519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200" b="1" dirty="0" smtClean="0">
                <a:cs typeface="B Yagut" pitchFamily="2" charset="-78"/>
              </a:rPr>
              <a:t>مقدمه</a:t>
            </a:r>
            <a:endParaRPr lang="en-US" sz="3200" b="1" dirty="0">
              <a:cs typeface="B Yagut" pitchFamily="2" charset="-78"/>
            </a:endParaRPr>
          </a:p>
        </p:txBody>
      </p:sp>
      <p:sp>
        <p:nvSpPr>
          <p:cNvPr id="3" name="Content Placeholder 2"/>
          <p:cNvSpPr>
            <a:spLocks noGrp="1"/>
          </p:cNvSpPr>
          <p:nvPr>
            <p:ph idx="1"/>
          </p:nvPr>
        </p:nvSpPr>
        <p:spPr/>
        <p:txBody>
          <a:bodyPr>
            <a:noAutofit/>
          </a:bodyPr>
          <a:lstStyle/>
          <a:p>
            <a:pPr marL="260350" indent="0" algn="just" rtl="1">
              <a:spcAft>
                <a:spcPts val="0"/>
              </a:spcAft>
              <a:buNone/>
            </a:pPr>
            <a:r>
              <a:rPr lang="fa-IR" sz="2400" dirty="0" smtClean="0">
                <a:latin typeface="Times New Roman"/>
                <a:ea typeface="Times New Roman"/>
                <a:cs typeface="B Yagut" panose="00000400000000000000" pitchFamily="2" charset="-78"/>
              </a:rPr>
              <a:t>تنظیم و هماهنگی فعالیت های دستگاه های بدن توسط دستگاه عصبی و نیز غدد مترشحه صورت می گیرد</a:t>
            </a:r>
            <a:r>
              <a:rPr lang="en-US" sz="2400" dirty="0" smtClean="0">
                <a:latin typeface="Times New Roman"/>
                <a:ea typeface="Times New Roman"/>
                <a:cs typeface="B Yagut" panose="00000400000000000000" pitchFamily="2" charset="-78"/>
              </a:rPr>
              <a:t>.</a:t>
            </a:r>
            <a:r>
              <a:rPr lang="fa-IR" sz="2400" dirty="0" smtClean="0">
                <a:latin typeface="Times New Roman"/>
                <a:ea typeface="Times New Roman"/>
                <a:cs typeface="B Yagut" panose="00000400000000000000" pitchFamily="2" charset="-78"/>
              </a:rPr>
              <a:t> </a:t>
            </a:r>
          </a:p>
          <a:p>
            <a:pPr marL="260350" indent="0" algn="just" rtl="1">
              <a:spcAft>
                <a:spcPts val="0"/>
              </a:spcAft>
              <a:buNone/>
            </a:pPr>
            <a:endParaRPr lang="en-US" sz="2400" dirty="0" smtClean="0">
              <a:latin typeface="Times New Roman"/>
              <a:ea typeface="Times New Roman"/>
              <a:cs typeface="B Yagut" panose="00000400000000000000" pitchFamily="2" charset="-78"/>
            </a:endParaRPr>
          </a:p>
          <a:p>
            <a:pPr marL="176213" indent="0" algn="just" rtl="1">
              <a:buNone/>
            </a:pPr>
            <a:r>
              <a:rPr lang="en-US" sz="2400" dirty="0" smtClean="0">
                <a:latin typeface="Times New Roman"/>
                <a:ea typeface="Times New Roman"/>
                <a:cs typeface="B Yagut" panose="00000400000000000000" pitchFamily="2" charset="-78"/>
              </a:rPr>
              <a:t> </a:t>
            </a:r>
            <a:r>
              <a:rPr lang="fa-IR" sz="2400" dirty="0" smtClean="0">
                <a:latin typeface="Times New Roman"/>
                <a:ea typeface="Times New Roman"/>
                <a:cs typeface="B Yagut" panose="00000400000000000000" pitchFamily="2" charset="-78"/>
              </a:rPr>
              <a:t>سیستم عصبی تغییرات درونی و بیرون بدن را تشخیص داده و به ان ها واکنش نشان می دهد.سیستم عصبی شامل مغز ، نخاع و اعصاب محیطی می باشدمی باشد .</a:t>
            </a:r>
            <a:r>
              <a:rPr lang="en-US" sz="2400" dirty="0" smtClean="0">
                <a:latin typeface="Times New Roman"/>
                <a:ea typeface="Times New Roman"/>
                <a:cs typeface="B Yagut" panose="00000400000000000000" pitchFamily="2" charset="-78"/>
              </a:rPr>
              <a:t> </a:t>
            </a:r>
            <a:r>
              <a:rPr lang="fa-IR" sz="2400" dirty="0" smtClean="0">
                <a:latin typeface="Times New Roman"/>
                <a:ea typeface="Times New Roman"/>
                <a:cs typeface="B Yagut" panose="00000400000000000000" pitchFamily="2" charset="-78"/>
              </a:rPr>
              <a:t>ساختار و سازماندهی بافت هایی که این اجزاء را می سازندارتباط سریع بین قسمت های مختلف بدن را ممکن می سازد. واکنش به تغییرات محیط درونی ، اعمال غیر ارادی از قبیل فشار خون و فعالیت گوارشی را منظم می کند. واکنش به تغییرات محیط بیرونی، وضعیت و دیگر فعالیت های ارادی را حفظ می کند.</a:t>
            </a:r>
            <a:endParaRPr lang="en-US" sz="2400" dirty="0">
              <a:cs typeface="B Yagut" panose="00000400000000000000" pitchFamily="2" charset="-78"/>
            </a:endParaRPr>
          </a:p>
        </p:txBody>
      </p:sp>
      <p:pic>
        <p:nvPicPr>
          <p:cNvPr id="5" name="ZOOM00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560" y="6021288"/>
            <a:ext cx="609600" cy="609600"/>
          </a:xfrm>
          <a:prstGeom prst="rect">
            <a:avLst/>
          </a:prstGeom>
        </p:spPr>
      </p:pic>
    </p:spTree>
    <p:extLst>
      <p:ext uri="{BB962C8B-B14F-4D97-AF65-F5344CB8AC3E}">
        <p14:creationId xmlns:p14="http://schemas.microsoft.com/office/powerpoint/2010/main" val="127399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6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effectLst>
                  <a:outerShdw blurRad="38100" dist="38100" dir="2700000" algn="tl">
                    <a:srgbClr val="000000">
                      <a:alpha val="43137"/>
                    </a:srgbClr>
                  </a:outerShdw>
                </a:effectLst>
                <a:cs typeface="B Yagut" pitchFamily="2" charset="-78"/>
              </a:rPr>
              <a:t>سلول عصبی</a:t>
            </a:r>
            <a:endParaRPr lang="en-US" sz="3200" b="1" dirty="0">
              <a:effectLst>
                <a:outerShdw blurRad="38100" dist="38100" dir="2700000" algn="tl">
                  <a:srgbClr val="000000">
                    <a:alpha val="43137"/>
                  </a:srgbClr>
                </a:outerShdw>
              </a:effectLst>
              <a:cs typeface="B Yagut" pitchFamily="2" charset="-78"/>
            </a:endParaRPr>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9512" y="1600200"/>
            <a:ext cx="864096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ZOOM00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5536" y="6021288"/>
            <a:ext cx="609600" cy="609600"/>
          </a:xfrm>
          <a:prstGeom prst="rect">
            <a:avLst/>
          </a:prstGeom>
        </p:spPr>
      </p:pic>
    </p:spTree>
    <p:extLst>
      <p:ext uri="{BB962C8B-B14F-4D97-AF65-F5344CB8AC3E}">
        <p14:creationId xmlns:p14="http://schemas.microsoft.com/office/powerpoint/2010/main" val="3306417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ln w="6350">
                  <a:noFill/>
                </a:ln>
                <a:effectLst>
                  <a:outerShdw blurRad="38100" dist="38100" dir="2700000" algn="tl">
                    <a:srgbClr val="000000">
                      <a:alpha val="43137"/>
                    </a:srgbClr>
                  </a:outerShdw>
                </a:effectLst>
                <a:latin typeface="Lucida Sans"/>
                <a:cs typeface="B Yagut" panose="00000400000000000000" pitchFamily="2" charset="-78"/>
              </a:rPr>
              <a:t>اندام های دستگاه عصبی</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a:xfrm>
            <a:off x="467544" y="1124744"/>
            <a:ext cx="8229600" cy="4525963"/>
          </a:xfrm>
        </p:spPr>
        <p:txBody>
          <a:bodyPr>
            <a:normAutofit/>
          </a:bodyPr>
          <a:lstStyle/>
          <a:p>
            <a:pPr marL="137160" lvl="0" indent="0" algn="r"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دستگاه </a:t>
            </a:r>
            <a:r>
              <a:rPr lang="fa-IR" sz="2400" dirty="0">
                <a:solidFill>
                  <a:prstClr val="black"/>
                </a:solidFill>
                <a:latin typeface="Book Antiqua"/>
                <a:cs typeface="B Yagut" panose="00000400000000000000" pitchFamily="2" charset="-78"/>
              </a:rPr>
              <a:t>عصبی</a:t>
            </a:r>
            <a:r>
              <a:rPr lang="fa-IR" sz="2400" dirty="0" smtClean="0">
                <a:solidFill>
                  <a:prstClr val="black"/>
                </a:solidFill>
                <a:latin typeface="Book Antiqua"/>
                <a:cs typeface="B Yagut" panose="00000400000000000000" pitchFamily="2" charset="-78"/>
              </a:rPr>
              <a:t>:</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مغز-</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مخچه-</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بصل </a:t>
            </a:r>
            <a:r>
              <a:rPr lang="fa-IR" sz="2400" dirty="0">
                <a:solidFill>
                  <a:prstClr val="black"/>
                </a:solidFill>
                <a:latin typeface="Book Antiqua"/>
                <a:cs typeface="B Yagut" panose="00000400000000000000" pitchFamily="2" charset="-78"/>
              </a:rPr>
              <a:t>النخاع </a:t>
            </a:r>
            <a:r>
              <a:rPr lang="fa-IR" sz="2400" dirty="0" smtClean="0">
                <a:solidFill>
                  <a:prstClr val="black"/>
                </a:solidFill>
                <a:latin typeface="Book Antiqua"/>
                <a:cs typeface="B Yagut" panose="00000400000000000000" pitchFamily="2" charset="-78"/>
              </a:rPr>
              <a:t>–</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نخاع شوکی</a:t>
            </a:r>
            <a:endParaRPr lang="fa-IR" sz="2400" dirty="0">
              <a:solidFill>
                <a:prstClr val="black"/>
              </a:solidFill>
              <a:latin typeface="Book Antiqua"/>
              <a:cs typeface="B Yagut" panose="00000400000000000000" pitchFamily="2" charset="-78"/>
            </a:endParaRPr>
          </a:p>
          <a:p>
            <a:pPr marL="137160" lvl="0" indent="0" algn="just" rtl="1">
              <a:lnSpc>
                <a:spcPct val="150000"/>
              </a:lnSpc>
              <a:buClr>
                <a:prstClr val="white">
                  <a:shade val="95000"/>
                </a:prstClr>
              </a:buClr>
              <a:buSzPct val="65000"/>
              <a:buNone/>
            </a:pPr>
            <a:r>
              <a:rPr lang="fa-IR" sz="2400" dirty="0">
                <a:solidFill>
                  <a:prstClr val="black"/>
                </a:solidFill>
                <a:latin typeface="Book Antiqua"/>
                <a:cs typeface="B Yagut" panose="00000400000000000000" pitchFamily="2" charset="-78"/>
              </a:rPr>
              <a:t>مغز درون کاسه سر قرار دارد</a:t>
            </a:r>
            <a:r>
              <a:rPr lang="fa-IR" sz="2400" dirty="0" smtClean="0">
                <a:solidFill>
                  <a:prstClr val="black"/>
                </a:solidFill>
                <a:latin typeface="Book Antiqua"/>
                <a:cs typeface="B Yagut" panose="00000400000000000000" pitchFamily="2" charset="-78"/>
              </a:rPr>
              <a:t>. دو </a:t>
            </a:r>
            <a:r>
              <a:rPr lang="fa-IR" sz="2400" dirty="0">
                <a:solidFill>
                  <a:prstClr val="black"/>
                </a:solidFill>
                <a:latin typeface="Book Antiqua"/>
                <a:cs typeface="B Yagut" panose="00000400000000000000" pitchFamily="2" charset="-78"/>
              </a:rPr>
              <a:t>نیمکره راست وچپ است</a:t>
            </a:r>
            <a:r>
              <a:rPr lang="fa-IR" sz="2400" dirty="0" smtClean="0">
                <a:solidFill>
                  <a:prstClr val="black"/>
                </a:solidFill>
                <a:latin typeface="Book Antiqua"/>
                <a:cs typeface="B Yagut" panose="00000400000000000000" pitchFamily="2" charset="-78"/>
              </a:rPr>
              <a:t>. در </a:t>
            </a:r>
            <a:r>
              <a:rPr lang="fa-IR" sz="2400" dirty="0">
                <a:solidFill>
                  <a:prstClr val="black"/>
                </a:solidFill>
                <a:latin typeface="Book Antiqua"/>
                <a:cs typeface="B Yagut" panose="00000400000000000000" pitchFamily="2" charset="-78"/>
              </a:rPr>
              <a:t>سطح نیمکره های مغز چین وشکنجهایی قرار دارد که مغز رابه نواحی چهارگانه اصلی تقسیم می کند</a:t>
            </a:r>
            <a:r>
              <a:rPr lang="fa-IR" sz="2400" dirty="0" smtClean="0">
                <a:solidFill>
                  <a:prstClr val="black"/>
                </a:solidFill>
                <a:latin typeface="Book Antiqua"/>
                <a:cs typeface="B Yagut" panose="00000400000000000000" pitchFamily="2" charset="-78"/>
              </a:rPr>
              <a:t>. این </a:t>
            </a:r>
            <a:r>
              <a:rPr lang="fa-IR" sz="2400" dirty="0">
                <a:solidFill>
                  <a:prstClr val="black"/>
                </a:solidFill>
                <a:latin typeface="Book Antiqua"/>
                <a:cs typeface="B Yagut" panose="00000400000000000000" pitchFamily="2" charset="-78"/>
              </a:rPr>
              <a:t>نواحی بنام قطعه استخوانی در جمجمه که روی آن پوشانیده است نامیده می شودقطعه </a:t>
            </a:r>
            <a:r>
              <a:rPr lang="fa-IR" sz="2400" dirty="0" smtClean="0">
                <a:solidFill>
                  <a:prstClr val="black"/>
                </a:solidFill>
                <a:latin typeface="Book Antiqua"/>
                <a:cs typeface="B Yagut" panose="00000400000000000000" pitchFamily="2" charset="-78"/>
              </a:rPr>
              <a:t>پیشانی-</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قطعه گیجگاهی-</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قطعه </a:t>
            </a:r>
            <a:r>
              <a:rPr lang="fa-IR" sz="2400" dirty="0">
                <a:solidFill>
                  <a:prstClr val="black"/>
                </a:solidFill>
                <a:latin typeface="Book Antiqua"/>
                <a:cs typeface="B Yagut" panose="00000400000000000000" pitchFamily="2" charset="-78"/>
              </a:rPr>
              <a:t>پشت </a:t>
            </a:r>
            <a:r>
              <a:rPr lang="fa-IR" sz="2400" dirty="0" smtClean="0">
                <a:solidFill>
                  <a:prstClr val="black"/>
                </a:solidFill>
                <a:latin typeface="Book Antiqua"/>
                <a:cs typeface="B Yagut" panose="00000400000000000000" pitchFamily="2" charset="-78"/>
              </a:rPr>
              <a:t>سری-</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قطعه </a:t>
            </a:r>
            <a:r>
              <a:rPr lang="fa-IR" sz="2400" dirty="0">
                <a:solidFill>
                  <a:prstClr val="black"/>
                </a:solidFill>
                <a:latin typeface="Book Antiqua"/>
                <a:cs typeface="B Yagut" panose="00000400000000000000" pitchFamily="2" charset="-78"/>
              </a:rPr>
              <a:t>آهیانه</a:t>
            </a:r>
          </a:p>
          <a:p>
            <a:endParaRPr lang="en-US" sz="2800" dirty="0">
              <a:cs typeface="B Yagut" panose="00000400000000000000" pitchFamily="2" charset="-78"/>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38" y="4149080"/>
            <a:ext cx="3728541" cy="27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75" y="5301208"/>
            <a:ext cx="1000125" cy="57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4149080"/>
            <a:ext cx="963613" cy="514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98006">
            <a:off x="-79503" y="3814782"/>
            <a:ext cx="968171" cy="72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rot="20274149">
            <a:off x="112564" y="6366340"/>
            <a:ext cx="870849" cy="43204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fa-IR" dirty="0" smtClean="0">
                <a:solidFill>
                  <a:srgbClr val="FF0000"/>
                </a:solidFill>
              </a:rPr>
              <a:t>گیجگاه</a:t>
            </a:r>
            <a:endParaRPr lang="en-US" dirty="0">
              <a:solidFill>
                <a:srgbClr val="FF0000"/>
              </a:solidFill>
            </a:endParaRPr>
          </a:p>
        </p:txBody>
      </p:sp>
      <p:pic>
        <p:nvPicPr>
          <p:cNvPr id="5" name="ZOOM00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8003" y="6299849"/>
            <a:ext cx="609600" cy="609600"/>
          </a:xfrm>
          <a:prstGeom prst="rect">
            <a:avLst/>
          </a:prstGeom>
        </p:spPr>
      </p:pic>
    </p:spTree>
    <p:extLst>
      <p:ext uri="{BB962C8B-B14F-4D97-AF65-F5344CB8AC3E}">
        <p14:creationId xmlns:p14="http://schemas.microsoft.com/office/powerpoint/2010/main" val="1145415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548680"/>
            <a:ext cx="8229600" cy="5246043"/>
          </a:xfrm>
        </p:spPr>
        <p:txBody>
          <a:bodyPr>
            <a:normAutofit/>
          </a:bodyPr>
          <a:lstStyle/>
          <a:p>
            <a:pPr marL="137160" lvl="0" indent="0" algn="r"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 </a:t>
            </a:r>
            <a:r>
              <a:rPr lang="fa-IR" sz="3000" b="1" dirty="0" smtClean="0">
                <a:solidFill>
                  <a:prstClr val="black"/>
                </a:solidFill>
                <a:effectLst>
                  <a:outerShdw blurRad="38100" dist="38100" dir="2700000" algn="tl">
                    <a:srgbClr val="000000">
                      <a:alpha val="43137"/>
                    </a:srgbClr>
                  </a:outerShdw>
                </a:effectLst>
                <a:latin typeface="Book Antiqua"/>
                <a:cs typeface="B Yagut" panose="00000400000000000000" pitchFamily="2" charset="-78"/>
              </a:rPr>
              <a:t>مغز: </a:t>
            </a:r>
          </a:p>
          <a:p>
            <a:pPr marL="137160" lvl="0" indent="0" algn="r"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مغز </a:t>
            </a:r>
            <a:r>
              <a:rPr lang="fa-IR" sz="2400" dirty="0">
                <a:solidFill>
                  <a:prstClr val="black"/>
                </a:solidFill>
                <a:latin typeface="Book Antiqua"/>
                <a:cs typeface="B Yagut" panose="00000400000000000000" pitchFamily="2" charset="-78"/>
              </a:rPr>
              <a:t>دارای مراکزی است که بسیاری از اعمال حیاتی مانند </a:t>
            </a:r>
            <a:r>
              <a:rPr lang="fa-IR" sz="2400" dirty="0" smtClean="0">
                <a:solidFill>
                  <a:prstClr val="black"/>
                </a:solidFill>
                <a:latin typeface="Book Antiqua"/>
                <a:cs typeface="B Yagut" panose="00000400000000000000" pitchFamily="2" charset="-78"/>
              </a:rPr>
              <a:t>رفتار، تفکر، شعور، هوش، اراده، تکلم </a:t>
            </a:r>
            <a:r>
              <a:rPr lang="fa-IR" sz="2400" dirty="0">
                <a:solidFill>
                  <a:prstClr val="black"/>
                </a:solidFill>
                <a:latin typeface="Book Antiqua"/>
                <a:cs typeface="B Yagut" panose="00000400000000000000" pitchFamily="2" charset="-78"/>
              </a:rPr>
              <a:t>وحواس پنجگانه را کنترل می </a:t>
            </a:r>
            <a:r>
              <a:rPr lang="fa-IR" sz="2400" dirty="0" smtClean="0">
                <a:solidFill>
                  <a:prstClr val="black"/>
                </a:solidFill>
                <a:latin typeface="Book Antiqua"/>
                <a:cs typeface="B Yagut" panose="00000400000000000000" pitchFamily="2" charset="-78"/>
              </a:rPr>
              <a:t>کند.</a:t>
            </a:r>
          </a:p>
          <a:p>
            <a:pPr marL="137160" lvl="0" indent="0" algn="r" rtl="1">
              <a:buClr>
                <a:prstClr val="white">
                  <a:shade val="95000"/>
                </a:prstClr>
              </a:buClr>
              <a:buSzPct val="65000"/>
              <a:buNone/>
            </a:pPr>
            <a:endParaRPr lang="fa-IR" sz="2400" dirty="0" smtClean="0">
              <a:solidFill>
                <a:prstClr val="black"/>
              </a:solidFill>
              <a:latin typeface="Book Antiqua"/>
              <a:cs typeface="B Yagut" panose="00000400000000000000" pitchFamily="2" charset="-78"/>
            </a:endParaRPr>
          </a:p>
          <a:p>
            <a:pPr marL="137160" lvl="0" indent="0" algn="r" rtl="1">
              <a:buClr>
                <a:prstClr val="white">
                  <a:shade val="95000"/>
                </a:prstClr>
              </a:buClr>
              <a:buSzPct val="65000"/>
              <a:buNone/>
            </a:pPr>
            <a:r>
              <a:rPr lang="fa-IR" sz="2600" b="1" dirty="0" smtClean="0">
                <a:solidFill>
                  <a:prstClr val="black"/>
                </a:solidFill>
                <a:effectLst>
                  <a:outerShdw blurRad="38100" dist="38100" dir="2700000" algn="tl">
                    <a:srgbClr val="000000">
                      <a:alpha val="43137"/>
                    </a:srgbClr>
                  </a:outerShdw>
                </a:effectLst>
                <a:latin typeface="Book Antiqua"/>
                <a:cs typeface="B Yagut" panose="00000400000000000000" pitchFamily="2" charset="-78"/>
              </a:rPr>
              <a:t>مخچه:</a:t>
            </a:r>
            <a:endParaRPr lang="fa-IR" sz="2600" b="1" dirty="0">
              <a:solidFill>
                <a:prstClr val="black"/>
              </a:solidFill>
              <a:effectLst>
                <a:outerShdw blurRad="38100" dist="38100" dir="2700000" algn="tl">
                  <a:srgbClr val="000000">
                    <a:alpha val="43137"/>
                  </a:srgbClr>
                </a:outerShdw>
              </a:effectLst>
              <a:latin typeface="Book Antiqua"/>
              <a:cs typeface="B Yagut" panose="00000400000000000000" pitchFamily="2" charset="-78"/>
            </a:endParaRPr>
          </a:p>
          <a:p>
            <a:pPr marL="137160" lvl="0" indent="0" algn="r"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در </a:t>
            </a:r>
            <a:r>
              <a:rPr lang="fa-IR" sz="2400" dirty="0">
                <a:solidFill>
                  <a:prstClr val="black"/>
                </a:solidFill>
                <a:latin typeface="Book Antiqua"/>
                <a:cs typeface="B Yagut" panose="00000400000000000000" pitchFamily="2" charset="-78"/>
              </a:rPr>
              <a:t>قسمت پشت وپایین مغز قرار </a:t>
            </a:r>
            <a:r>
              <a:rPr lang="fa-IR" sz="2400" dirty="0" smtClean="0">
                <a:solidFill>
                  <a:prstClr val="black"/>
                </a:solidFill>
                <a:latin typeface="Book Antiqua"/>
                <a:cs typeface="B Yagut" panose="00000400000000000000" pitchFamily="2" charset="-78"/>
              </a:rPr>
              <a:t>دارد</a:t>
            </a:r>
            <a:endParaRPr lang="fa-IR" sz="2400" dirty="0">
              <a:solidFill>
                <a:prstClr val="black"/>
              </a:solidFill>
              <a:latin typeface="Book Antiqua"/>
              <a:cs typeface="B Yagut" panose="00000400000000000000" pitchFamily="2" charset="-78"/>
            </a:endParaRPr>
          </a:p>
          <a:p>
            <a:pPr marL="137160" lvl="0" indent="0" algn="r" rtl="1">
              <a:buClr>
                <a:prstClr val="white">
                  <a:shade val="95000"/>
                </a:prstClr>
              </a:buClr>
              <a:buSzPct val="65000"/>
              <a:buNone/>
            </a:pPr>
            <a:r>
              <a:rPr lang="fa-IR" sz="2400" dirty="0">
                <a:solidFill>
                  <a:prstClr val="black"/>
                </a:solidFill>
                <a:latin typeface="Book Antiqua"/>
                <a:cs typeface="B Yagut" panose="00000400000000000000" pitchFamily="2" charset="-78"/>
              </a:rPr>
              <a:t>عمل مخچه تنظیم تعادل بدن </a:t>
            </a:r>
            <a:r>
              <a:rPr lang="fa-IR" sz="2400" dirty="0" smtClean="0">
                <a:solidFill>
                  <a:prstClr val="black"/>
                </a:solidFill>
                <a:latin typeface="Book Antiqua"/>
                <a:cs typeface="B Yagut" panose="00000400000000000000" pitchFamily="2" charset="-78"/>
              </a:rPr>
              <a:t>است</a:t>
            </a:r>
          </a:p>
          <a:p>
            <a:pPr marL="137160" lvl="0" indent="0" algn="r" rtl="1">
              <a:buClr>
                <a:prstClr val="white">
                  <a:shade val="95000"/>
                </a:prstClr>
              </a:buClr>
              <a:buSzPct val="65000"/>
              <a:buNone/>
            </a:pPr>
            <a:endParaRPr lang="fa-IR" sz="2400" dirty="0" smtClean="0">
              <a:solidFill>
                <a:prstClr val="black"/>
              </a:solidFill>
              <a:latin typeface="Book Antiqua"/>
              <a:cs typeface="B Yagut" panose="00000400000000000000" pitchFamily="2" charset="-78"/>
            </a:endParaRPr>
          </a:p>
          <a:p>
            <a:pPr marL="137160" lvl="0" indent="0" algn="r" rtl="1">
              <a:buClr>
                <a:prstClr val="white">
                  <a:shade val="95000"/>
                </a:prstClr>
              </a:buClr>
              <a:buSzPct val="65000"/>
              <a:buNone/>
            </a:pPr>
            <a:r>
              <a:rPr lang="fa-IR" sz="2400" b="1" dirty="0" smtClean="0">
                <a:solidFill>
                  <a:prstClr val="black"/>
                </a:solidFill>
                <a:effectLst>
                  <a:outerShdw blurRad="38100" dist="38100" dir="2700000" algn="tl">
                    <a:srgbClr val="000000">
                      <a:alpha val="43137"/>
                    </a:srgbClr>
                  </a:outerShdw>
                </a:effectLst>
                <a:latin typeface="Book Antiqua"/>
                <a:cs typeface="B Yagut" panose="00000400000000000000" pitchFamily="2" charset="-78"/>
              </a:rPr>
              <a:t>بصل النخاع:</a:t>
            </a:r>
          </a:p>
          <a:p>
            <a:pPr marL="137160" lvl="0" indent="0" algn="r"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از پل مغزی آغاز و تا نخاع در پایین امتداد دارد.</a:t>
            </a:r>
            <a:endParaRPr lang="fa-IR" sz="2400" dirty="0">
              <a:solidFill>
                <a:prstClr val="black"/>
              </a:solidFill>
              <a:latin typeface="Book Antiqua"/>
              <a:cs typeface="B Yagut" panose="00000400000000000000" pitchFamily="2" charset="-78"/>
            </a:endParaRPr>
          </a:p>
          <a:p>
            <a:endParaRPr lang="en-US" sz="2800" dirty="0">
              <a:cs typeface="B Yagut" panose="00000400000000000000" pitchFamily="2" charset="-78"/>
            </a:endParaRPr>
          </a:p>
        </p:txBody>
      </p:sp>
      <p:pic>
        <p:nvPicPr>
          <p:cNvPr id="2" name="ZOOM00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1520" y="5661248"/>
            <a:ext cx="609600" cy="609600"/>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1" y="1879600"/>
            <a:ext cx="3168352" cy="363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4999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a:bodyPr>
          <a:lstStyle/>
          <a:p>
            <a:r>
              <a:rPr lang="fa-IR" sz="3200" b="1" dirty="0">
                <a:ln w="6350">
                  <a:noFill/>
                </a:ln>
                <a:effectLst>
                  <a:outerShdw blurRad="114300" dist="101600" dir="2700000" algn="tl" rotWithShape="0">
                    <a:srgbClr val="000000">
                      <a:alpha val="40000"/>
                    </a:srgbClr>
                  </a:outerShdw>
                </a:effectLst>
                <a:latin typeface="Lucida Sans"/>
                <a:cs typeface="B Yagut" panose="00000400000000000000" pitchFamily="2" charset="-78"/>
              </a:rPr>
              <a:t>نخاع</a:t>
            </a:r>
            <a:endParaRPr lang="en-US" sz="3200" dirty="0">
              <a:cs typeface="B Yagut" panose="00000400000000000000" pitchFamily="2" charset="-78"/>
            </a:endParaRPr>
          </a:p>
        </p:txBody>
      </p:sp>
      <p:sp>
        <p:nvSpPr>
          <p:cNvPr id="3" name="Content Placeholder 2"/>
          <p:cNvSpPr>
            <a:spLocks noGrp="1"/>
          </p:cNvSpPr>
          <p:nvPr>
            <p:ph idx="1"/>
          </p:nvPr>
        </p:nvSpPr>
        <p:spPr>
          <a:xfrm>
            <a:off x="457200" y="1268760"/>
            <a:ext cx="8229600" cy="4857403"/>
          </a:xfrm>
        </p:spPr>
        <p:txBody>
          <a:bodyPr>
            <a:normAutofit/>
          </a:bodyPr>
          <a:lstStyle/>
          <a:p>
            <a:pPr marL="236538" lvl="0" indent="-100013" algn="r" rtl="1">
              <a:buClr>
                <a:prstClr val="white">
                  <a:shade val="95000"/>
                </a:prstClr>
              </a:buClr>
              <a:buSzPct val="65000"/>
              <a:buFont typeface="Wingdings 2"/>
              <a:buChar char=""/>
            </a:pPr>
            <a:r>
              <a:rPr lang="fa-IR" sz="2400" dirty="0">
                <a:solidFill>
                  <a:prstClr val="black"/>
                </a:solidFill>
                <a:latin typeface="Book Antiqua"/>
                <a:cs typeface="B Yagut" panose="00000400000000000000" pitchFamily="2" charset="-78"/>
              </a:rPr>
              <a:t>از سوراخ بزرگ استخوان پشت سری دربالا شروع وتا اولین مهره کمری در پایین امتداد دارد.</a:t>
            </a:r>
          </a:p>
          <a:p>
            <a:pPr marL="411163" lvl="0" indent="-411163" algn="r" rtl="1">
              <a:buClr>
                <a:prstClr val="white">
                  <a:shade val="95000"/>
                </a:prstClr>
              </a:buClr>
              <a:buSzPct val="65000"/>
              <a:buFont typeface="Wingdings 2"/>
              <a:buChar char=""/>
            </a:pPr>
            <a:r>
              <a:rPr lang="fa-IR" sz="2400" b="1" dirty="0">
                <a:effectLst>
                  <a:outerShdw blurRad="38100" dist="38100" dir="2700000" algn="tl">
                    <a:srgbClr val="000000">
                      <a:alpha val="43137"/>
                    </a:srgbClr>
                  </a:outerShdw>
                </a:effectLst>
                <a:latin typeface="Book Antiqua"/>
                <a:cs typeface="B Yagut" panose="00000400000000000000" pitchFamily="2" charset="-78"/>
              </a:rPr>
              <a:t>اعمال نخاع :</a:t>
            </a:r>
          </a:p>
          <a:p>
            <a:pPr marL="548640" lvl="0" indent="-411480" algn="r" rtl="1">
              <a:buClr>
                <a:prstClr val="white">
                  <a:shade val="95000"/>
                </a:prstClr>
              </a:buClr>
              <a:buSzPct val="65000"/>
              <a:buNone/>
            </a:pP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1-</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نخاع </a:t>
            </a:r>
            <a:r>
              <a:rPr lang="fa-IR" sz="2400" dirty="0">
                <a:solidFill>
                  <a:prstClr val="black"/>
                </a:solidFill>
                <a:latin typeface="Book Antiqua"/>
                <a:cs typeface="B Yagut" panose="00000400000000000000" pitchFamily="2" charset="-78"/>
              </a:rPr>
              <a:t>مرکز برخی از </a:t>
            </a:r>
            <a:r>
              <a:rPr lang="fa-IR" sz="2400" dirty="0" smtClean="0">
                <a:solidFill>
                  <a:prstClr val="black"/>
                </a:solidFill>
                <a:latin typeface="Book Antiqua"/>
                <a:cs typeface="B Yagut" panose="00000400000000000000" pitchFamily="2" charset="-78"/>
              </a:rPr>
              <a:t>رفلکس های </a:t>
            </a:r>
            <a:r>
              <a:rPr lang="fa-IR" sz="2400" dirty="0">
                <a:solidFill>
                  <a:prstClr val="black"/>
                </a:solidFill>
                <a:latin typeface="Book Antiqua"/>
                <a:cs typeface="B Yagut" panose="00000400000000000000" pitchFamily="2" charset="-78"/>
              </a:rPr>
              <a:t>بدنی مانند رفلکس زانو  در مقابل ضربه </a:t>
            </a:r>
            <a:r>
              <a:rPr lang="fa-IR" sz="2400" dirty="0" smtClean="0">
                <a:solidFill>
                  <a:prstClr val="black"/>
                </a:solidFill>
                <a:latin typeface="Book Antiqua"/>
                <a:cs typeface="B Yagut" panose="00000400000000000000" pitchFamily="2" charset="-78"/>
              </a:rPr>
              <a:t>است. </a:t>
            </a:r>
            <a:endParaRPr lang="fa-IR" sz="2400" dirty="0">
              <a:solidFill>
                <a:prstClr val="black"/>
              </a:solidFill>
              <a:latin typeface="Book Antiqua"/>
              <a:cs typeface="B Yagut" panose="00000400000000000000" pitchFamily="2" charset="-78"/>
            </a:endParaRPr>
          </a:p>
          <a:p>
            <a:pPr marL="548640" lvl="0" indent="-411480" algn="r" rtl="1">
              <a:buClr>
                <a:prstClr val="white">
                  <a:shade val="95000"/>
                </a:prstClr>
              </a:buClr>
              <a:buSzPct val="65000"/>
              <a:buNone/>
            </a:pP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2-</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پیامهای </a:t>
            </a:r>
            <a:r>
              <a:rPr lang="fa-IR" sz="2400" dirty="0">
                <a:solidFill>
                  <a:prstClr val="black"/>
                </a:solidFill>
                <a:latin typeface="Book Antiqua"/>
                <a:cs typeface="B Yagut" panose="00000400000000000000" pitchFamily="2" charset="-78"/>
              </a:rPr>
              <a:t>حسی حرکتی </a:t>
            </a:r>
            <a:r>
              <a:rPr lang="fa-IR" sz="2400" dirty="0" smtClean="0">
                <a:solidFill>
                  <a:prstClr val="black"/>
                </a:solidFill>
                <a:latin typeface="Book Antiqua"/>
                <a:cs typeface="B Yagut" panose="00000400000000000000" pitchFamily="2" charset="-78"/>
              </a:rPr>
              <a:t>را انتقال می دهد.</a:t>
            </a:r>
            <a:endParaRPr lang="fa-IR" sz="2400" dirty="0">
              <a:solidFill>
                <a:prstClr val="black"/>
              </a:solidFill>
              <a:latin typeface="Book Antiqua"/>
              <a:cs typeface="B Yagut" panose="00000400000000000000" pitchFamily="2" charset="-78"/>
            </a:endParaRPr>
          </a:p>
          <a:p>
            <a:pPr marL="548640" lvl="0" indent="-411480" algn="r" rtl="1">
              <a:buClr>
                <a:prstClr val="white">
                  <a:shade val="95000"/>
                </a:prstClr>
              </a:buClr>
              <a:buSzPct val="65000"/>
              <a:buNone/>
            </a:pP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3-</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منشاء بسیاری از واکنش های تنظیمی خودکاربدن است.</a:t>
            </a:r>
          </a:p>
          <a:p>
            <a:pPr marL="548640" lvl="0" indent="-411480" algn="r" rtl="1">
              <a:buClr>
                <a:prstClr val="white">
                  <a:shade val="95000"/>
                </a:prstClr>
              </a:buClr>
              <a:buSzPct val="65000"/>
              <a:buNone/>
            </a:pPr>
            <a:endParaRPr lang="fa-IR" sz="2400" dirty="0" smtClean="0">
              <a:solidFill>
                <a:prstClr val="black"/>
              </a:solidFill>
              <a:latin typeface="Book Antiqua"/>
              <a:cs typeface="B Yagut" panose="00000400000000000000" pitchFamily="2" charset="-78"/>
            </a:endParaRPr>
          </a:p>
          <a:p>
            <a:pPr marL="398463" indent="-261938" algn="just" rtl="1">
              <a:buClr>
                <a:prstClr val="white">
                  <a:shade val="95000"/>
                </a:prstClr>
              </a:buClr>
              <a:buSzPct val="65000"/>
              <a:buFont typeface="Wingdings 2"/>
              <a:buChar char=""/>
            </a:pPr>
            <a:r>
              <a:rPr lang="fa-IR" sz="2400" b="1" dirty="0" smtClean="0">
                <a:solidFill>
                  <a:prstClr val="black"/>
                </a:solidFill>
                <a:effectLst>
                  <a:outerShdw blurRad="38100" dist="38100" dir="2700000" algn="tl">
                    <a:srgbClr val="000000">
                      <a:alpha val="43137"/>
                    </a:srgbClr>
                  </a:outerShdw>
                </a:effectLst>
                <a:latin typeface="Book Antiqua"/>
                <a:cs typeface="B Yagut" panose="00000400000000000000" pitchFamily="2" charset="-78"/>
              </a:rPr>
              <a:t>مایع نخاعی: </a:t>
            </a:r>
            <a:r>
              <a:rPr lang="fa-IR" sz="2400" dirty="0" smtClean="0">
                <a:solidFill>
                  <a:prstClr val="black"/>
                </a:solidFill>
                <a:latin typeface="Book Antiqua"/>
                <a:cs typeface="B Yagut" panose="00000400000000000000" pitchFamily="2" charset="-78"/>
              </a:rPr>
              <a:t>مایعی </a:t>
            </a:r>
            <a:r>
              <a:rPr lang="fa-IR" sz="2400" dirty="0">
                <a:solidFill>
                  <a:prstClr val="black"/>
                </a:solidFill>
                <a:latin typeface="Book Antiqua"/>
                <a:cs typeface="B Yagut" panose="00000400000000000000" pitchFamily="2" charset="-78"/>
              </a:rPr>
              <a:t>است </a:t>
            </a:r>
            <a:r>
              <a:rPr lang="fa-IR" sz="2400" dirty="0" smtClean="0">
                <a:solidFill>
                  <a:prstClr val="black"/>
                </a:solidFill>
                <a:latin typeface="Book Antiqua"/>
                <a:cs typeface="B Yagut" panose="00000400000000000000" pitchFamily="2" charset="-78"/>
              </a:rPr>
              <a:t>روشن، مشابه </a:t>
            </a:r>
            <a:r>
              <a:rPr lang="fa-IR" sz="2400" dirty="0">
                <a:solidFill>
                  <a:prstClr val="black"/>
                </a:solidFill>
                <a:latin typeface="Book Antiqua"/>
                <a:cs typeface="B Yagut" panose="00000400000000000000" pitchFamily="2" charset="-78"/>
              </a:rPr>
              <a:t>پلاسمای خون این مایع نقش محافظتی برای مغز ونخاع دارد علاوه بر مایع نخاعی وظیفه تغذیه نخاع را نیز بر عهده </a:t>
            </a:r>
            <a:r>
              <a:rPr lang="fa-IR" sz="2400" dirty="0" smtClean="0">
                <a:solidFill>
                  <a:prstClr val="black"/>
                </a:solidFill>
                <a:latin typeface="Book Antiqua"/>
                <a:cs typeface="B Yagut" panose="00000400000000000000" pitchFamily="2" charset="-78"/>
              </a:rPr>
              <a:t>دارد. </a:t>
            </a:r>
            <a:endParaRPr lang="fa-IR" sz="2400" dirty="0">
              <a:solidFill>
                <a:prstClr val="black"/>
              </a:solidFill>
              <a:latin typeface="Book Antiqua"/>
              <a:cs typeface="B Yagut" panose="00000400000000000000" pitchFamily="2" charset="-78"/>
            </a:endParaRPr>
          </a:p>
          <a:p>
            <a:pPr marL="548640" lvl="0" indent="-411480" algn="r" rtl="1">
              <a:buClr>
                <a:prstClr val="white">
                  <a:shade val="95000"/>
                </a:prstClr>
              </a:buClr>
              <a:buSzPct val="65000"/>
              <a:buFont typeface="Wingdings 2"/>
              <a:buChar char=""/>
            </a:pPr>
            <a:endParaRPr lang="fa-IR" sz="2000" dirty="0">
              <a:solidFill>
                <a:prstClr val="black"/>
              </a:solidFill>
              <a:latin typeface="Book Antiqua"/>
              <a:cs typeface="B Yagut" panose="00000400000000000000" pitchFamily="2" charset="-78"/>
            </a:endParaRPr>
          </a:p>
          <a:p>
            <a:pPr marL="548640" lvl="0" indent="-411480" algn="r" rtl="1">
              <a:buClr>
                <a:prstClr val="white">
                  <a:shade val="95000"/>
                </a:prstClr>
              </a:buClr>
              <a:buSzPct val="65000"/>
              <a:buFont typeface="Wingdings 2"/>
              <a:buChar char=""/>
            </a:pPr>
            <a:endParaRPr lang="fa-IR" sz="2000" dirty="0">
              <a:solidFill>
                <a:prstClr val="black"/>
              </a:solidFill>
              <a:latin typeface="Book Antiqua"/>
              <a:cs typeface="B Yagut" panose="00000400000000000000" pitchFamily="2" charset="-78"/>
            </a:endParaRPr>
          </a:p>
          <a:p>
            <a:endParaRPr lang="en-US" sz="2800" dirty="0">
              <a:cs typeface="B Yagut" panose="00000400000000000000" pitchFamily="2" charset="-78"/>
            </a:endParaRPr>
          </a:p>
        </p:txBody>
      </p:sp>
      <p:pic>
        <p:nvPicPr>
          <p:cNvPr id="4" name="ZOOM00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584" y="6021288"/>
            <a:ext cx="609600" cy="609600"/>
          </a:xfrm>
          <a:prstGeom prst="rect">
            <a:avLst/>
          </a:prstGeom>
        </p:spPr>
      </p:pic>
    </p:spTree>
    <p:extLst>
      <p:ext uri="{BB962C8B-B14F-4D97-AF65-F5344CB8AC3E}">
        <p14:creationId xmlns:p14="http://schemas.microsoft.com/office/powerpoint/2010/main" val="3573206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2692896"/>
          </a:xfrm>
        </p:spPr>
        <p:txBody>
          <a:bodyPr>
            <a:normAutofit/>
          </a:bodyPr>
          <a:lstStyle/>
          <a:p>
            <a:pPr marL="0" indent="0" algn="ctr" rtl="1">
              <a:buNone/>
            </a:pPr>
            <a:r>
              <a:rPr lang="fa-IR" b="1" dirty="0" smtClean="0">
                <a:cs typeface="B Yagut" pitchFamily="2" charset="-78"/>
              </a:rPr>
              <a:t>جلسه پنجم</a:t>
            </a:r>
            <a:endParaRPr lang="en-US" b="1" dirty="0" smtClean="0">
              <a:cs typeface="B Yagut" pitchFamily="2" charset="-78"/>
            </a:endParaRPr>
          </a:p>
          <a:p>
            <a:pPr marL="0" indent="0" algn="ctr" rtl="1">
              <a:buNone/>
            </a:pPr>
            <a:r>
              <a:rPr lang="fa-IR" b="1" dirty="0" smtClean="0">
                <a:cs typeface="B Yagut" pitchFamily="2" charset="-78"/>
              </a:rPr>
              <a:t>دستگاه ادراری</a:t>
            </a:r>
            <a:endParaRPr lang="en-US" b="1" dirty="0" smtClean="0">
              <a:cs typeface="B Yagut" pitchFamily="2" charset="-78"/>
            </a:endParaRPr>
          </a:p>
          <a:p>
            <a:pPr marL="0" indent="0" algn="ctr" rtl="1">
              <a:buNone/>
            </a:pPr>
            <a:r>
              <a:rPr lang="fa-IR" b="1" dirty="0" smtClean="0">
                <a:cs typeface="B Yagut" pitchFamily="2" charset="-78"/>
              </a:rPr>
              <a:t>دستگاه عصبی</a:t>
            </a:r>
            <a:endParaRPr lang="en-US" b="1" dirty="0">
              <a:cs typeface="B Yagut" pitchFamily="2" charset="-78"/>
            </a:endParaRPr>
          </a:p>
        </p:txBody>
      </p:sp>
      <p:pic>
        <p:nvPicPr>
          <p:cNvPr id="2" name="ZOOM00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5805264"/>
            <a:ext cx="609600" cy="609600"/>
          </a:xfrm>
          <a:prstGeom prst="rect">
            <a:avLst/>
          </a:prstGeom>
        </p:spPr>
      </p:pic>
    </p:spTree>
    <p:extLst>
      <p:ext uri="{BB962C8B-B14F-4D97-AF65-F5344CB8AC3E}">
        <p14:creationId xmlns:p14="http://schemas.microsoft.com/office/powerpoint/2010/main" val="3919986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88640"/>
            <a:ext cx="7704856" cy="5649491"/>
          </a:xfrm>
        </p:spPr>
        <p:txBody>
          <a:bodyPr>
            <a:normAutofit/>
          </a:bodyPr>
          <a:lstStyle/>
          <a:p>
            <a:pPr marL="0" indent="0" algn="ctr" rtl="1">
              <a:buNone/>
            </a:pPr>
            <a:r>
              <a:rPr lang="fa-IR" sz="3600" dirty="0" smtClean="0">
                <a:cs typeface="B Yagut" panose="00000400000000000000" pitchFamily="2" charset="-78"/>
              </a:rPr>
              <a:t>تالاموس</a:t>
            </a:r>
            <a:endParaRPr lang="fa-IR" dirty="0">
              <a:cs typeface="B Yagut" panose="00000400000000000000" pitchFamily="2" charset="-78"/>
            </a:endParaRPr>
          </a:p>
          <a:p>
            <a:pPr marL="0" indent="0" algn="just" rtl="1">
              <a:buNone/>
            </a:pPr>
            <a:r>
              <a:rPr lang="fa-IR" sz="2400" dirty="0">
                <a:solidFill>
                  <a:srgbClr val="202122"/>
                </a:solidFill>
                <a:latin typeface=".Arabic UI Text"/>
                <a:cs typeface="B Yagut" panose="00000400000000000000" pitchFamily="2" charset="-78"/>
              </a:rPr>
              <a:t>تالاموس به تقویت </a:t>
            </a:r>
            <a:r>
              <a:rPr lang="fa-IR" sz="2400" dirty="0" smtClean="0">
                <a:solidFill>
                  <a:srgbClr val="202122"/>
                </a:solidFill>
                <a:latin typeface=".Arabic UI Text"/>
                <a:cs typeface="B Yagut" panose="00000400000000000000" pitchFamily="2" charset="-78"/>
              </a:rPr>
              <a:t>همه ی </a:t>
            </a:r>
            <a:r>
              <a:rPr lang="fa-IR" sz="2400" dirty="0">
                <a:solidFill>
                  <a:srgbClr val="202122"/>
                </a:solidFill>
                <a:latin typeface=".Arabic UI Text"/>
                <a:cs typeface="B Yagut" panose="00000400000000000000" pitchFamily="2" charset="-78"/>
              </a:rPr>
              <a:t>پیام‌های حسی به جز پیام‌های حس بویایی می‌پردازد و آنها را </a:t>
            </a:r>
            <a:r>
              <a:rPr lang="fa-IR" sz="2400" dirty="0" smtClean="0">
                <a:solidFill>
                  <a:srgbClr val="202122"/>
                </a:solidFill>
                <a:latin typeface=".Arabic UI Text"/>
                <a:cs typeface="B Yagut" panose="00000400000000000000" pitchFamily="2" charset="-78"/>
              </a:rPr>
              <a:t>به </a:t>
            </a:r>
            <a:r>
              <a:rPr lang="fa-IR" sz="2400" u="sng" dirty="0" smtClean="0">
                <a:solidFill>
                  <a:srgbClr val="202122"/>
                </a:solidFill>
                <a:latin typeface=".Arabic UI Text"/>
                <a:cs typeface="B Yagut" panose="00000400000000000000" pitchFamily="2" charset="-78"/>
              </a:rPr>
              <a:t>قشر مخ </a:t>
            </a:r>
            <a:r>
              <a:rPr lang="fa-IR" sz="2400" dirty="0" smtClean="0">
                <a:solidFill>
                  <a:srgbClr val="202122"/>
                </a:solidFill>
                <a:latin typeface=".Arabic UI Text"/>
                <a:cs typeface="B Yagut" panose="00000400000000000000" pitchFamily="2" charset="-78"/>
              </a:rPr>
              <a:t>می‌فرستد.</a:t>
            </a:r>
          </a:p>
          <a:p>
            <a:pPr marL="0" indent="0" algn="just" rtl="1" fontAlgn="base">
              <a:buNone/>
            </a:pPr>
            <a:r>
              <a:rPr lang="fa-IR" sz="2400" dirty="0">
                <a:solidFill>
                  <a:srgbClr val="303030"/>
                </a:solidFill>
                <a:latin typeface="iranyekan"/>
                <a:cs typeface="B Yagut" panose="00000400000000000000" pitchFamily="2" charset="-78"/>
              </a:rPr>
              <a:t>پیام های حسی مثل بینایی</a:t>
            </a:r>
            <a:r>
              <a:rPr lang="fa-IR" sz="2400" dirty="0" smtClean="0">
                <a:solidFill>
                  <a:srgbClr val="303030"/>
                </a:solidFill>
                <a:latin typeface="iranyekan"/>
                <a:cs typeface="B Yagut" panose="00000400000000000000" pitchFamily="2" charset="-78"/>
              </a:rPr>
              <a:t>، شنوایی، درد، فشار </a:t>
            </a:r>
            <a:r>
              <a:rPr lang="fa-IR" sz="2400" dirty="0">
                <a:solidFill>
                  <a:srgbClr val="303030"/>
                </a:solidFill>
                <a:latin typeface="iranyekan"/>
                <a:cs typeface="B Yagut" panose="00000400000000000000" pitchFamily="2" charset="-78"/>
              </a:rPr>
              <a:t>و … ابتدا به </a:t>
            </a:r>
            <a:r>
              <a:rPr lang="fa-IR" sz="2400" dirty="0" smtClean="0">
                <a:solidFill>
                  <a:srgbClr val="303030"/>
                </a:solidFill>
                <a:latin typeface="iranyekan"/>
                <a:cs typeface="B Yagut" panose="00000400000000000000" pitchFamily="2" charset="-78"/>
              </a:rPr>
              <a:t>تالاموس می </a:t>
            </a:r>
            <a:r>
              <a:rPr lang="fa-IR" sz="2400" dirty="0">
                <a:solidFill>
                  <a:srgbClr val="303030"/>
                </a:solidFill>
                <a:latin typeface="iranyekan"/>
                <a:cs typeface="B Yagut" panose="00000400000000000000" pitchFamily="2" charset="-78"/>
              </a:rPr>
              <a:t>آیند و سپس به مراکز خود در قشر مخ برای پردازش نهایی فرستاده می شوند</a:t>
            </a:r>
            <a:r>
              <a:rPr lang="fa-IR" sz="2400" dirty="0" smtClean="0">
                <a:solidFill>
                  <a:srgbClr val="303030"/>
                </a:solidFill>
                <a:latin typeface="iranyekan"/>
                <a:cs typeface="B Yagut" panose="00000400000000000000" pitchFamily="2" charset="-78"/>
              </a:rPr>
              <a:t>. به </a:t>
            </a:r>
            <a:r>
              <a:rPr lang="fa-IR" sz="2400" dirty="0">
                <a:solidFill>
                  <a:srgbClr val="303030"/>
                </a:solidFill>
                <a:latin typeface="iranyekan"/>
                <a:cs typeface="B Yagut" panose="00000400000000000000" pitchFamily="2" charset="-78"/>
              </a:rPr>
              <a:t>عبارتی تالاموس نقش جعبه تقسیم را در مغز بازی می کند.</a:t>
            </a:r>
          </a:p>
          <a:p>
            <a:pPr algn="just" rtl="1" fontAlgn="base"/>
            <a:endParaRPr lang="fa-IR" sz="2400" dirty="0">
              <a:solidFill>
                <a:srgbClr val="303030"/>
              </a:solidFill>
              <a:latin typeface="iranyekan"/>
              <a:cs typeface="B Yagut" panose="00000400000000000000" pitchFamily="2" charset="-78"/>
            </a:endParaRPr>
          </a:p>
          <a:p>
            <a:pPr marL="0" indent="0" algn="just" rtl="1">
              <a:buNone/>
            </a:pPr>
            <a:endParaRPr lang="fa-IR" sz="2400" dirty="0" smtClean="0">
              <a:cs typeface="B Yagut" panose="00000400000000000000" pitchFamily="2" charset="-78"/>
            </a:endParaRPr>
          </a:p>
        </p:txBody>
      </p:sp>
      <p:pic>
        <p:nvPicPr>
          <p:cNvPr id="1027" name="Picture 3" descr="C:\Users\rozhansystem\Desktop\Capture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2924944"/>
            <a:ext cx="4176464" cy="3096344"/>
          </a:xfrm>
          <a:prstGeom prst="rect">
            <a:avLst/>
          </a:prstGeom>
          <a:noFill/>
          <a:extLst>
            <a:ext uri="{909E8E84-426E-40DD-AFC4-6F175D3DCCD1}">
              <a14:hiddenFill xmlns:a14="http://schemas.microsoft.com/office/drawing/2010/main">
                <a:solidFill>
                  <a:srgbClr val="FFFFFF"/>
                </a:solidFill>
              </a14:hiddenFill>
            </a:ext>
          </a:extLst>
        </p:spPr>
      </p:pic>
      <p:pic>
        <p:nvPicPr>
          <p:cNvPr id="2" name="ZOOM00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6231479"/>
            <a:ext cx="609600" cy="609600"/>
          </a:xfrm>
          <a:prstGeom prst="rect">
            <a:avLst/>
          </a:prstGeom>
        </p:spPr>
      </p:pic>
    </p:spTree>
    <p:extLst>
      <p:ext uri="{BB962C8B-B14F-4D97-AF65-F5344CB8AC3E}">
        <p14:creationId xmlns:p14="http://schemas.microsoft.com/office/powerpoint/2010/main" val="2000529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143000"/>
          </a:xfrm>
        </p:spPr>
        <p:txBody>
          <a:bodyPr>
            <a:normAutofit fontScale="90000"/>
          </a:bodyPr>
          <a:lstStyle/>
          <a:p>
            <a:pPr lvl="0" rtl="1"/>
            <a:r>
              <a:rPr lang="fa-IR" dirty="0" smtClean="0">
                <a:solidFill>
                  <a:prstClr val="black"/>
                </a:solidFill>
                <a:cs typeface="B Yagut" panose="00000400000000000000" pitchFamily="2" charset="-78"/>
              </a:rPr>
              <a:t>هیپو تالاموس</a:t>
            </a:r>
            <a:r>
              <a:rPr lang="fa-IR" dirty="0">
                <a:solidFill>
                  <a:prstClr val="black"/>
                </a:solidFill>
                <a:cs typeface="B Yagut" panose="00000400000000000000" pitchFamily="2" charset="-78"/>
              </a:rPr>
              <a:t/>
            </a:r>
            <a:br>
              <a:rPr lang="fa-IR" dirty="0">
                <a:solidFill>
                  <a:prstClr val="black"/>
                </a:solidFill>
                <a:cs typeface="B Yagut" panose="00000400000000000000" pitchFamily="2" charset="-78"/>
              </a:rPr>
            </a:br>
            <a:endParaRPr lang="en-US" dirty="0"/>
          </a:p>
        </p:txBody>
      </p:sp>
      <p:sp>
        <p:nvSpPr>
          <p:cNvPr id="3" name="Content Placeholder 2"/>
          <p:cNvSpPr>
            <a:spLocks noGrp="1"/>
          </p:cNvSpPr>
          <p:nvPr>
            <p:ph idx="1"/>
          </p:nvPr>
        </p:nvSpPr>
        <p:spPr/>
        <p:txBody>
          <a:bodyPr>
            <a:normAutofit/>
          </a:bodyPr>
          <a:lstStyle/>
          <a:p>
            <a:pPr marL="0" lvl="0" indent="0" algn="just" rtl="1">
              <a:lnSpc>
                <a:spcPct val="150000"/>
              </a:lnSpc>
              <a:buNone/>
            </a:pPr>
            <a:r>
              <a:rPr lang="fa-IR" sz="2400" dirty="0" smtClean="0">
                <a:solidFill>
                  <a:srgbClr val="454545"/>
                </a:solidFill>
                <a:latin typeface="iransans"/>
                <a:cs typeface="B Yagut" panose="00000400000000000000" pitchFamily="2" charset="-78"/>
              </a:rPr>
              <a:t>هیپوتالاموس </a:t>
            </a:r>
            <a:r>
              <a:rPr lang="fa-IR" sz="2400" dirty="0">
                <a:solidFill>
                  <a:srgbClr val="454545"/>
                </a:solidFill>
                <a:latin typeface="iransans"/>
                <a:cs typeface="B Yagut" panose="00000400000000000000" pitchFamily="2" charset="-78"/>
              </a:rPr>
              <a:t>قسمتی از مغز انسان می باشد که در زیر تالاموس و درست در قسمت بالای ساقه مغز واقع شده است. </a:t>
            </a:r>
            <a:endParaRPr lang="fa-IR" sz="2400" dirty="0">
              <a:solidFill>
                <a:prstClr val="black"/>
              </a:solidFill>
              <a:cs typeface="B Yagut" panose="00000400000000000000" pitchFamily="2" charset="-78"/>
            </a:endParaRPr>
          </a:p>
          <a:p>
            <a:pPr marL="0" lvl="0" indent="0" algn="just" rtl="1">
              <a:lnSpc>
                <a:spcPct val="150000"/>
              </a:lnSpc>
              <a:buNone/>
            </a:pPr>
            <a:r>
              <a:rPr lang="fa-IR" sz="2400" dirty="0">
                <a:solidFill>
                  <a:srgbClr val="202122"/>
                </a:solidFill>
                <a:latin typeface=".Arabic UI Text"/>
                <a:cs typeface="B Yagut" panose="00000400000000000000" pitchFamily="2" charset="-78"/>
              </a:rPr>
              <a:t>هیپوتالاموس در واقع یک دستگاه کنترل‌کننده بدن است. این بخش از مغز با تأثیری که بر هیپوفیز می‌گذارد، فعالیت بسیاری از غده‌های بدن مثل پانکراس (لوزالمعده)، تیروئید و … را کنترل می‌کند. </a:t>
            </a:r>
            <a:endParaRPr lang="en-US" sz="3600" dirty="0">
              <a:cs typeface="B Yagut" panose="00000400000000000000" pitchFamily="2" charset="-78"/>
            </a:endParaRPr>
          </a:p>
        </p:txBody>
      </p:sp>
      <p:pic>
        <p:nvPicPr>
          <p:cNvPr id="4" name="ZOOM00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1600" y="5877272"/>
            <a:ext cx="609600" cy="609600"/>
          </a:xfrm>
          <a:prstGeom prst="rect">
            <a:avLst/>
          </a:prstGeom>
        </p:spPr>
      </p:pic>
    </p:spTree>
    <p:extLst>
      <p:ext uri="{BB962C8B-B14F-4D97-AF65-F5344CB8AC3E}">
        <p14:creationId xmlns:p14="http://schemas.microsoft.com/office/powerpoint/2010/main" val="1507887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a:bodyPr>
          <a:lstStyle/>
          <a:p>
            <a:r>
              <a:rPr lang="fa-IR" sz="3200" b="1" dirty="0" smtClean="0">
                <a:effectLst>
                  <a:outerShdw blurRad="38100" dist="38100" dir="2700000" algn="tl">
                    <a:srgbClr val="000000">
                      <a:alpha val="43137"/>
                    </a:srgbClr>
                  </a:outerShdw>
                </a:effectLst>
                <a:cs typeface="B Yagut" pitchFamily="2" charset="-78"/>
              </a:rPr>
              <a:t>خلاصه و نتیجه گیری</a:t>
            </a:r>
            <a:endParaRPr lang="en-US" sz="3200" b="1" dirty="0">
              <a:effectLst>
                <a:outerShdw blurRad="38100" dist="38100" dir="2700000" algn="tl">
                  <a:srgbClr val="000000">
                    <a:alpha val="43137"/>
                  </a:srgbClr>
                </a:outerShdw>
              </a:effectLst>
              <a:cs typeface="B Yagut" pitchFamily="2" charset="-78"/>
            </a:endParaRPr>
          </a:p>
        </p:txBody>
      </p:sp>
      <p:sp>
        <p:nvSpPr>
          <p:cNvPr id="3" name="Content Placeholder 2"/>
          <p:cNvSpPr>
            <a:spLocks noGrp="1"/>
          </p:cNvSpPr>
          <p:nvPr>
            <p:ph idx="1"/>
          </p:nvPr>
        </p:nvSpPr>
        <p:spPr>
          <a:xfrm>
            <a:off x="323528" y="1124744"/>
            <a:ext cx="8568952" cy="5616624"/>
          </a:xfrm>
        </p:spPr>
        <p:txBody>
          <a:bodyPr>
            <a:noAutofit/>
          </a:bodyPr>
          <a:lstStyle/>
          <a:p>
            <a:pPr marL="260350" lvl="0" indent="0" algn="just" rtl="1">
              <a:buNone/>
            </a:pPr>
            <a:r>
              <a:rPr lang="fa-IR" sz="2400" dirty="0">
                <a:solidFill>
                  <a:prstClr val="black"/>
                </a:solidFill>
                <a:latin typeface="Times New Roman"/>
                <a:ea typeface="Times New Roman"/>
                <a:cs typeface="B Yagut" panose="00000400000000000000" pitchFamily="2" charset="-78"/>
              </a:rPr>
              <a:t>تنظیم و هماهنگی فعالیت های دستگاه های بدن توسط دستگاه عصبی</a:t>
            </a:r>
            <a:br>
              <a:rPr lang="fa-IR" sz="2400" dirty="0">
                <a:solidFill>
                  <a:prstClr val="black"/>
                </a:solidFill>
                <a:latin typeface="Times New Roman"/>
                <a:ea typeface="Times New Roman"/>
                <a:cs typeface="B Yagut" panose="00000400000000000000" pitchFamily="2" charset="-78"/>
              </a:rPr>
            </a:br>
            <a:r>
              <a:rPr lang="fa-IR" sz="2400" dirty="0" smtClean="0">
                <a:solidFill>
                  <a:prstClr val="black"/>
                </a:solidFill>
                <a:latin typeface="Times New Roman"/>
                <a:ea typeface="Times New Roman"/>
                <a:cs typeface="B Yagut" panose="00000400000000000000" pitchFamily="2" charset="-78"/>
              </a:rPr>
              <a:t>و </a:t>
            </a:r>
            <a:r>
              <a:rPr lang="fa-IR" sz="2400" dirty="0">
                <a:solidFill>
                  <a:prstClr val="black"/>
                </a:solidFill>
                <a:latin typeface="Times New Roman"/>
                <a:ea typeface="Times New Roman"/>
                <a:cs typeface="B Yagut" panose="00000400000000000000" pitchFamily="2" charset="-78"/>
              </a:rPr>
              <a:t>نیز غدد مترشحه صورت می گیرد </a:t>
            </a:r>
            <a:r>
              <a:rPr lang="fa-IR" sz="2400" dirty="0" smtClean="0">
                <a:solidFill>
                  <a:prstClr val="black"/>
                </a:solidFill>
                <a:latin typeface="Times New Roman"/>
                <a:ea typeface="Times New Roman"/>
                <a:cs typeface="B Yagut" panose="00000400000000000000" pitchFamily="2" charset="-78"/>
              </a:rPr>
              <a:t>.</a:t>
            </a:r>
            <a:endParaRPr lang="en-US" sz="2400" dirty="0" smtClean="0">
              <a:solidFill>
                <a:prstClr val="black"/>
              </a:solidFill>
              <a:latin typeface="Times New Roman"/>
              <a:ea typeface="Times New Roman"/>
              <a:cs typeface="B Yagut" panose="00000400000000000000" pitchFamily="2" charset="-78"/>
            </a:endParaRPr>
          </a:p>
          <a:p>
            <a:pPr marL="280988" lvl="0" indent="-144463" algn="just" rtl="1">
              <a:buClr>
                <a:prstClr val="white">
                  <a:shade val="95000"/>
                </a:prstClr>
              </a:buClr>
              <a:buSzPct val="65000"/>
              <a:buFont typeface="Wingdings 2"/>
              <a:buChar char=""/>
            </a:pPr>
            <a:r>
              <a:rPr lang="fa-IR" sz="2400" dirty="0" smtClean="0">
                <a:solidFill>
                  <a:prstClr val="black"/>
                </a:solidFill>
                <a:latin typeface="Times New Roman"/>
                <a:ea typeface="Times New Roman"/>
                <a:cs typeface="B Yagut" panose="00000400000000000000" pitchFamily="2" charset="-78"/>
              </a:rPr>
              <a:t>اندام های دستگاه عصبی شامل مغز – مخچه- بصل النخاع – نخاع و مایع نخاعی بود مغز وطیفه </a:t>
            </a:r>
            <a:r>
              <a:rPr lang="fa-IR" sz="2400" dirty="0">
                <a:solidFill>
                  <a:prstClr val="black"/>
                </a:solidFill>
                <a:latin typeface="Book Antiqua"/>
                <a:cs typeface="B Yagut" panose="00000400000000000000" pitchFamily="2" charset="-78"/>
              </a:rPr>
              <a:t>تفکر،شعور،هوش ،اراده،تکلم </a:t>
            </a:r>
            <a:r>
              <a:rPr lang="fa-IR" sz="2400" dirty="0" smtClean="0">
                <a:solidFill>
                  <a:prstClr val="black"/>
                </a:solidFill>
                <a:latin typeface="Book Antiqua"/>
                <a:cs typeface="B Yagut" panose="00000400000000000000" pitchFamily="2" charset="-78"/>
              </a:rPr>
              <a:t>و کنترل</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حواس </a:t>
            </a:r>
            <a:r>
              <a:rPr lang="fa-IR" sz="2400" dirty="0">
                <a:solidFill>
                  <a:prstClr val="black"/>
                </a:solidFill>
                <a:latin typeface="Book Antiqua"/>
                <a:cs typeface="B Yagut" panose="00000400000000000000" pitchFamily="2" charset="-78"/>
              </a:rPr>
              <a:t>پنجگانه </a:t>
            </a:r>
            <a:endParaRPr lang="en-US" sz="2400" dirty="0" smtClean="0">
              <a:solidFill>
                <a:prstClr val="black"/>
              </a:solidFill>
              <a:latin typeface="Book Antiqua"/>
              <a:cs typeface="B Yagut" panose="00000400000000000000" pitchFamily="2" charset="-78"/>
            </a:endParaRPr>
          </a:p>
          <a:p>
            <a:pPr marL="280988" lvl="0" indent="-144463" algn="just" rtl="1">
              <a:buClr>
                <a:prstClr val="white">
                  <a:shade val="95000"/>
                </a:prstClr>
              </a:buClr>
              <a:buSzPct val="65000"/>
              <a:buFont typeface="Wingdings 2"/>
              <a:buChar char=""/>
            </a:pPr>
            <a:r>
              <a:rPr lang="fa-IR" sz="2400" dirty="0" smtClean="0">
                <a:solidFill>
                  <a:prstClr val="black"/>
                </a:solidFill>
                <a:latin typeface="Book Antiqua"/>
                <a:cs typeface="B Yagut" panose="00000400000000000000" pitchFamily="2" charset="-78"/>
              </a:rPr>
              <a:t>مخچه وظیفه حفظ تعادل بدن را به عهده دارد.</a:t>
            </a:r>
            <a:endParaRPr lang="en-US" sz="2400" dirty="0" smtClean="0">
              <a:solidFill>
                <a:prstClr val="black"/>
              </a:solidFill>
              <a:latin typeface="Book Antiqua"/>
              <a:cs typeface="B Yagut" panose="00000400000000000000" pitchFamily="2" charset="-78"/>
            </a:endParaRPr>
          </a:p>
          <a:p>
            <a:pPr marL="280988" lvl="0" indent="-144463" algn="just" rtl="1">
              <a:buClr>
                <a:prstClr val="white">
                  <a:shade val="95000"/>
                </a:prstClr>
              </a:buClr>
              <a:buSzPct val="65000"/>
              <a:buFont typeface="Wingdings 2"/>
              <a:buChar char=""/>
            </a:pPr>
            <a:r>
              <a:rPr lang="fa-IR" sz="2400" dirty="0" smtClean="0">
                <a:solidFill>
                  <a:prstClr val="black"/>
                </a:solidFill>
                <a:latin typeface="Book Antiqua"/>
                <a:cs typeface="B Yagut" panose="00000400000000000000" pitchFamily="2" charset="-78"/>
              </a:rPr>
              <a:t>بصل النخاع</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 ازمراکز اصلی قلب و عروق و  تنفس –</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استفراغ- سرفه- عطسه و بلع  هست.</a:t>
            </a:r>
            <a:endParaRPr lang="en-US" sz="2400" dirty="0" smtClean="0">
              <a:solidFill>
                <a:prstClr val="black"/>
              </a:solidFill>
              <a:latin typeface="Book Antiqua"/>
              <a:cs typeface="B Yagut" panose="00000400000000000000" pitchFamily="2" charset="-78"/>
            </a:endParaRPr>
          </a:p>
          <a:p>
            <a:pPr marL="280988" lvl="0" indent="-144463" algn="just" rtl="1">
              <a:buClr>
                <a:prstClr val="white">
                  <a:shade val="95000"/>
                </a:prstClr>
              </a:buClr>
              <a:buSzPct val="65000"/>
              <a:buFont typeface="Wingdings 2"/>
              <a:buChar char=""/>
            </a:pPr>
            <a:r>
              <a:rPr lang="fa-IR" sz="2400" dirty="0" smtClean="0">
                <a:solidFill>
                  <a:prstClr val="black"/>
                </a:solidFill>
                <a:latin typeface="Book Antiqua"/>
                <a:cs typeface="B Yagut" panose="00000400000000000000" pitchFamily="2" charset="-78"/>
              </a:rPr>
              <a:t>نخاع هم از اولین استخوان پس سری شروع شده و تا مهره های کمری هم ادامه دارد </a:t>
            </a:r>
            <a:r>
              <a:rPr lang="en-US" sz="2400" dirty="0" smtClean="0">
                <a:solidFill>
                  <a:prstClr val="black"/>
                </a:solidFill>
                <a:latin typeface="Book Antiqua"/>
                <a:cs typeface="B Yagut" panose="00000400000000000000" pitchFamily="2" charset="-78"/>
              </a:rPr>
              <a:t>.</a:t>
            </a:r>
            <a:r>
              <a:rPr lang="fa-IR" sz="2400" dirty="0" smtClean="0">
                <a:solidFill>
                  <a:prstClr val="black"/>
                </a:solidFill>
                <a:latin typeface="Book Antiqua"/>
                <a:cs typeface="B Yagut" panose="00000400000000000000" pitchFamily="2" charset="-78"/>
              </a:rPr>
              <a:t>نخاع در برخی از رفلکسهای بدن تاثیر گذار و همچنین در انتقال پیام های حسی و حرکتی و نیز در بسیاری از واکنشهای تنظیمی خودکار موثر هست.</a:t>
            </a:r>
          </a:p>
          <a:p>
            <a:pPr marL="280988" lvl="0" indent="-144463" algn="just" rtl="1">
              <a:buClr>
                <a:prstClr val="white">
                  <a:shade val="95000"/>
                </a:prstClr>
              </a:buClr>
              <a:buSzPct val="65000"/>
              <a:buFont typeface="Wingdings 2"/>
              <a:buChar char=""/>
            </a:pPr>
            <a:r>
              <a:rPr lang="fa-IR" sz="2400" dirty="0" smtClean="0">
                <a:solidFill>
                  <a:prstClr val="black"/>
                </a:solidFill>
                <a:latin typeface="Book Antiqua"/>
                <a:cs typeface="B Yagut" panose="00000400000000000000" pitchFamily="2" charset="-78"/>
              </a:rPr>
              <a:t>مایع نخاعی هم مایعی </a:t>
            </a:r>
            <a:r>
              <a:rPr lang="fa-IR" sz="2400" dirty="0">
                <a:solidFill>
                  <a:prstClr val="black"/>
                </a:solidFill>
                <a:latin typeface="Book Antiqua"/>
                <a:cs typeface="B Yagut" panose="00000400000000000000" pitchFamily="2" charset="-78"/>
              </a:rPr>
              <a:t>است روشن ،مشابه پلاسمای خون این مایع نقش محافظتی برای مغز ونخاع دارد علاوه بر مایع نخاعی وظیفه تغذیه نخاع را نیز بر عهده </a:t>
            </a:r>
            <a:r>
              <a:rPr lang="fa-IR" sz="2400" dirty="0" smtClean="0">
                <a:solidFill>
                  <a:prstClr val="black"/>
                </a:solidFill>
                <a:latin typeface="Book Antiqua"/>
                <a:cs typeface="B Yagut" panose="00000400000000000000" pitchFamily="2" charset="-78"/>
              </a:rPr>
              <a:t>دارد.</a:t>
            </a:r>
            <a:endParaRPr lang="fa-IR" sz="2400" dirty="0">
              <a:solidFill>
                <a:prstClr val="black"/>
              </a:solidFill>
              <a:latin typeface="Book Antiqua"/>
              <a:cs typeface="B Yagut" panose="00000400000000000000" pitchFamily="2" charset="-78"/>
            </a:endParaRPr>
          </a:p>
          <a:p>
            <a:pPr marL="260350" lvl="0" indent="0" algn="just" rtl="1">
              <a:buNone/>
            </a:pPr>
            <a:endParaRPr lang="fa-IR" sz="2200" dirty="0" smtClean="0">
              <a:solidFill>
                <a:prstClr val="black"/>
              </a:solidFill>
              <a:latin typeface="Book Antiqua"/>
              <a:cs typeface="B Yagut" panose="00000400000000000000" pitchFamily="2" charset="-78"/>
            </a:endParaRPr>
          </a:p>
          <a:p>
            <a:pPr marL="260350" lvl="0" indent="0" algn="just" rtl="1">
              <a:buNone/>
            </a:pPr>
            <a:endParaRPr lang="fa-IR" sz="2200" dirty="0">
              <a:solidFill>
                <a:prstClr val="black"/>
              </a:solidFill>
              <a:latin typeface="Book Antiqua"/>
              <a:ea typeface="Times New Roman"/>
              <a:cs typeface="B Yagut" panose="00000400000000000000" pitchFamily="2" charset="-78"/>
            </a:endParaRPr>
          </a:p>
          <a:p>
            <a:pPr marL="260350" lvl="0" indent="0" algn="just" rtl="1">
              <a:buNone/>
            </a:pPr>
            <a:endParaRPr lang="fa-IR" sz="2200" dirty="0" smtClean="0">
              <a:solidFill>
                <a:prstClr val="black"/>
              </a:solidFill>
              <a:latin typeface="Book Antiqua"/>
              <a:ea typeface="Times New Roman"/>
              <a:cs typeface="B Yagut" panose="00000400000000000000" pitchFamily="2" charset="-78"/>
            </a:endParaRPr>
          </a:p>
          <a:p>
            <a:pPr marL="260350" lvl="0" indent="0" algn="just" rtl="1">
              <a:buNone/>
            </a:pPr>
            <a:endParaRPr lang="fa-IR" sz="2200" dirty="0">
              <a:solidFill>
                <a:prstClr val="black"/>
              </a:solidFill>
              <a:latin typeface="Book Antiqua"/>
              <a:ea typeface="Times New Roman"/>
              <a:cs typeface="B Yagut" panose="00000400000000000000" pitchFamily="2" charset="-78"/>
            </a:endParaRPr>
          </a:p>
          <a:p>
            <a:pPr marL="260350" lvl="0" indent="0" algn="just" rtl="1">
              <a:buNone/>
            </a:pPr>
            <a:endParaRPr lang="fa-IR" sz="2200" dirty="0" smtClean="0">
              <a:solidFill>
                <a:prstClr val="black"/>
              </a:solidFill>
              <a:latin typeface="Book Antiqua"/>
              <a:ea typeface="Times New Roman"/>
              <a:cs typeface="B Yagut" panose="00000400000000000000" pitchFamily="2" charset="-78"/>
            </a:endParaRPr>
          </a:p>
          <a:p>
            <a:pPr marL="260350" lvl="0" indent="0" algn="just" rtl="1">
              <a:buNone/>
            </a:pPr>
            <a:endParaRPr lang="fa-IR" sz="2200" dirty="0" smtClean="0">
              <a:solidFill>
                <a:prstClr val="black"/>
              </a:solidFill>
              <a:latin typeface="Times New Roman"/>
              <a:ea typeface="Times New Roman"/>
              <a:cs typeface="B Yagut" panose="00000400000000000000" pitchFamily="2" charset="-78"/>
            </a:endParaRPr>
          </a:p>
          <a:p>
            <a:pPr marL="260350" lvl="0" indent="0" algn="just" rtl="1">
              <a:buNone/>
            </a:pPr>
            <a:endParaRPr lang="en-US" sz="2200" dirty="0">
              <a:solidFill>
                <a:prstClr val="black"/>
              </a:solidFill>
              <a:latin typeface="Times New Roman"/>
              <a:ea typeface="Times New Roman"/>
              <a:cs typeface="B Yagut" panose="00000400000000000000" pitchFamily="2" charset="-78"/>
            </a:endParaRPr>
          </a:p>
          <a:p>
            <a:pPr algn="just"/>
            <a:endParaRPr lang="en-US" sz="2200" dirty="0">
              <a:cs typeface="B Yagut" panose="00000400000000000000" pitchFamily="2" charset="-78"/>
            </a:endParaRPr>
          </a:p>
        </p:txBody>
      </p:sp>
      <p:pic>
        <p:nvPicPr>
          <p:cNvPr id="4" name="ZOOM00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576" y="5949280"/>
            <a:ext cx="609600" cy="609600"/>
          </a:xfrm>
          <a:prstGeom prst="rect">
            <a:avLst/>
          </a:prstGeom>
        </p:spPr>
      </p:pic>
    </p:spTree>
    <p:extLst>
      <p:ext uri="{BB962C8B-B14F-4D97-AF65-F5344CB8AC3E}">
        <p14:creationId xmlns:p14="http://schemas.microsoft.com/office/powerpoint/2010/main" val="3180131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پرسش و پاسخ</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236538" indent="0" algn="just" rtl="1">
              <a:buNone/>
            </a:pPr>
            <a:r>
              <a:rPr lang="fa-IR" sz="2400" dirty="0" smtClean="0">
                <a:latin typeface="Times New Roman"/>
                <a:ea typeface="Times New Roman"/>
                <a:cs typeface="B Yagut" panose="00000400000000000000" pitchFamily="2" charset="-78"/>
              </a:rPr>
              <a:t>1- ساختمان </a:t>
            </a:r>
            <a:r>
              <a:rPr lang="fa-IR" sz="2400" dirty="0">
                <a:latin typeface="Times New Roman"/>
                <a:ea typeface="Times New Roman"/>
                <a:cs typeface="B Yagut" panose="00000400000000000000" pitchFamily="2" charset="-78"/>
              </a:rPr>
              <a:t>دستگاه عصبی مرکزی را تشریح نموده </a:t>
            </a:r>
            <a:r>
              <a:rPr lang="fa-IR" sz="2400" dirty="0" smtClean="0">
                <a:latin typeface="Times New Roman"/>
                <a:ea typeface="Times New Roman"/>
                <a:cs typeface="B Yagut" panose="00000400000000000000" pitchFamily="2" charset="-78"/>
              </a:rPr>
              <a:t>جایگاه و هر </a:t>
            </a:r>
            <a:r>
              <a:rPr lang="fa-IR" sz="2400" dirty="0">
                <a:latin typeface="Times New Roman"/>
                <a:ea typeface="Times New Roman"/>
                <a:cs typeface="B Yagut" panose="00000400000000000000" pitchFamily="2" charset="-78"/>
              </a:rPr>
              <a:t>قسمت را توضیح دهید </a:t>
            </a:r>
            <a:r>
              <a:rPr lang="en-US" sz="2400" dirty="0" smtClean="0">
                <a:latin typeface="Times New Roman"/>
                <a:ea typeface="Times New Roman"/>
                <a:cs typeface="B Yagut" panose="00000400000000000000" pitchFamily="2" charset="-78"/>
              </a:rPr>
              <a:t>.</a:t>
            </a:r>
            <a:endParaRPr lang="fa-IR" sz="2400" dirty="0">
              <a:latin typeface="Times New Roman"/>
              <a:ea typeface="Times New Roman"/>
              <a:cs typeface="B Yagut" panose="00000400000000000000" pitchFamily="2" charset="-78"/>
            </a:endParaRPr>
          </a:p>
          <a:p>
            <a:pPr marL="236538" indent="0" algn="just" rtl="1">
              <a:buNone/>
            </a:pPr>
            <a:r>
              <a:rPr lang="fa-IR" sz="2400" dirty="0" smtClean="0">
                <a:latin typeface="Times New Roman"/>
                <a:cs typeface="B Yagut" panose="00000400000000000000" pitchFamily="2" charset="-78"/>
              </a:rPr>
              <a:t>2- نخاع شوکی را تعریف کنید.</a:t>
            </a:r>
          </a:p>
          <a:p>
            <a:pPr marL="236538" indent="0" algn="just" rtl="1">
              <a:buNone/>
            </a:pPr>
            <a:r>
              <a:rPr lang="fa-IR" sz="2400" dirty="0" smtClean="0">
                <a:latin typeface="Times New Roman"/>
                <a:cs typeface="B Yagut" panose="00000400000000000000" pitchFamily="2" charset="-78"/>
              </a:rPr>
              <a:t>3- مایع نخاعی و </a:t>
            </a:r>
            <a:r>
              <a:rPr lang="fa-IR" sz="2400" smtClean="0">
                <a:latin typeface="Times New Roman"/>
                <a:cs typeface="B Yagut" panose="00000400000000000000" pitchFamily="2" charset="-78"/>
              </a:rPr>
              <a:t>وظایف آنرا </a:t>
            </a:r>
            <a:r>
              <a:rPr lang="fa-IR" sz="2400" dirty="0" smtClean="0">
                <a:latin typeface="Times New Roman"/>
                <a:cs typeface="B Yagut" panose="00000400000000000000" pitchFamily="2" charset="-78"/>
              </a:rPr>
              <a:t>تشریح کنید.</a:t>
            </a:r>
          </a:p>
          <a:p>
            <a:pPr marL="236538" lvl="0" indent="0" algn="just" rtl="1">
              <a:buNone/>
            </a:pPr>
            <a:r>
              <a:rPr lang="fa-IR" sz="2400" dirty="0" smtClean="0">
                <a:latin typeface="Times New Roman"/>
                <a:cs typeface="B Yagut" panose="00000400000000000000" pitchFamily="2" charset="-78"/>
              </a:rPr>
              <a:t>4- جایگاه و عملکرد تالاموس را </a:t>
            </a:r>
            <a:r>
              <a:rPr lang="fa-IR" sz="2400" dirty="0">
                <a:solidFill>
                  <a:prstClr val="black"/>
                </a:solidFill>
                <a:latin typeface="Times New Roman"/>
                <a:cs typeface="B Yagut" panose="00000400000000000000" pitchFamily="2" charset="-78"/>
              </a:rPr>
              <a:t>توضیح دهید.</a:t>
            </a:r>
            <a:endParaRPr lang="en-US" sz="2400" dirty="0">
              <a:solidFill>
                <a:prstClr val="black"/>
              </a:solidFill>
              <a:cs typeface="B Yagut" panose="00000400000000000000" pitchFamily="2" charset="-78"/>
            </a:endParaRPr>
          </a:p>
          <a:p>
            <a:pPr marL="236538" indent="0" algn="just" rtl="1">
              <a:buNone/>
            </a:pPr>
            <a:r>
              <a:rPr lang="fa-IR" sz="2400" dirty="0" smtClean="0">
                <a:latin typeface="Times New Roman"/>
                <a:cs typeface="B Yagut" panose="00000400000000000000" pitchFamily="2" charset="-78"/>
              </a:rPr>
              <a:t>5- جایگاه و عملکرد هیپو تالاموس را توضیح دهید.</a:t>
            </a:r>
            <a:endParaRPr lang="en-US" sz="2400" dirty="0">
              <a:cs typeface="B Yagut" panose="00000400000000000000" pitchFamily="2" charset="-78"/>
            </a:endParaRPr>
          </a:p>
        </p:txBody>
      </p:sp>
      <p:pic>
        <p:nvPicPr>
          <p:cNvPr id="4" name="ZOOM00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1600" y="6021288"/>
            <a:ext cx="609600" cy="609600"/>
          </a:xfrm>
          <a:prstGeom prst="rect">
            <a:avLst/>
          </a:prstGeom>
        </p:spPr>
      </p:pic>
    </p:spTree>
    <p:extLst>
      <p:ext uri="{BB962C8B-B14F-4D97-AF65-F5344CB8AC3E}">
        <p14:creationId xmlns:p14="http://schemas.microsoft.com/office/powerpoint/2010/main" val="18920924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effectLst>
                  <a:outerShdw blurRad="38100" dist="38100" dir="2700000" algn="tl">
                    <a:srgbClr val="000000">
                      <a:alpha val="43137"/>
                    </a:srgbClr>
                  </a:outerShdw>
                </a:effectLst>
                <a:cs typeface="B Yagut" panose="00000400000000000000" pitchFamily="2" charset="-78"/>
              </a:rPr>
              <a:t>منابع</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p:txBody>
          <a:bodyPr/>
          <a:lstStyle/>
          <a:p>
            <a:pPr lvl="0" algn="justLow" rtl="1"/>
            <a:r>
              <a:rPr lang="fa-IR" sz="2400" dirty="0" smtClean="0">
                <a:solidFill>
                  <a:prstClr val="black"/>
                </a:solidFill>
                <a:cs typeface="B Yagut" pitchFamily="2" charset="-78"/>
              </a:rPr>
              <a:t>مجموعه آموزش بهورزی، مباحث مقدماتی، رهبر محمدرضا، ثنایی هستی، تاریخ انتشار </a:t>
            </a:r>
            <a:r>
              <a:rPr lang="fa-IR" sz="2400" dirty="0">
                <a:solidFill>
                  <a:prstClr val="black"/>
                </a:solidFill>
                <a:cs typeface="B Yagut" pitchFamily="2" charset="-78"/>
              </a:rPr>
              <a:t>1396</a:t>
            </a:r>
            <a:r>
              <a:rPr lang="en-US" sz="2400" dirty="0">
                <a:solidFill>
                  <a:prstClr val="black"/>
                </a:solidFill>
                <a:cs typeface="B Yagut" pitchFamily="2" charset="-78"/>
              </a:rPr>
              <a:t> </a:t>
            </a:r>
            <a:endParaRPr lang="fa-IR" sz="2400" dirty="0" smtClean="0">
              <a:solidFill>
                <a:prstClr val="black"/>
              </a:solidFill>
              <a:cs typeface="B Yagut" pitchFamily="2" charset="-78"/>
            </a:endParaRPr>
          </a:p>
          <a:p>
            <a:pPr lvl="0" algn="justLow" rtl="1"/>
            <a:r>
              <a:rPr lang="fa-IR" sz="2400" dirty="0" smtClean="0">
                <a:solidFill>
                  <a:prstClr val="black"/>
                </a:solidFill>
                <a:cs typeface="B Yagut" pitchFamily="2" charset="-78"/>
              </a:rPr>
              <a:t>راس و ویلسون، آناتومی و فیزیولوژی در سلامت  و بیماری،</a:t>
            </a:r>
            <a:r>
              <a:rPr lang="en-US" sz="2400" dirty="0" smtClean="0">
                <a:solidFill>
                  <a:prstClr val="black"/>
                </a:solidFill>
                <a:cs typeface="B Yagut" pitchFamily="2" charset="-78"/>
              </a:rPr>
              <a:t> </a:t>
            </a:r>
            <a:r>
              <a:rPr lang="fa-IR" sz="2400" dirty="0" smtClean="0">
                <a:solidFill>
                  <a:prstClr val="black"/>
                </a:solidFill>
                <a:cs typeface="B Yagut" pitchFamily="2" charset="-78"/>
              </a:rPr>
              <a:t>ترجمه عباس حق دوست- انتشارات سالمی 1388</a:t>
            </a:r>
            <a:endParaRPr lang="fa-IR" sz="2400" dirty="0">
              <a:solidFill>
                <a:prstClr val="black"/>
              </a:solidFill>
              <a:cs typeface="B Yagut" pitchFamily="2" charset="-78"/>
            </a:endParaRPr>
          </a:p>
          <a:p>
            <a:endParaRPr lang="en-US" dirty="0"/>
          </a:p>
        </p:txBody>
      </p:sp>
      <p:pic>
        <p:nvPicPr>
          <p:cNvPr id="5" name="ZOOM00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608" y="5805264"/>
            <a:ext cx="609600" cy="609600"/>
          </a:xfrm>
          <a:prstGeom prst="rect">
            <a:avLst/>
          </a:prstGeom>
        </p:spPr>
      </p:pic>
    </p:spTree>
    <p:extLst>
      <p:ext uri="{BB962C8B-B14F-4D97-AF65-F5344CB8AC3E}">
        <p14:creationId xmlns:p14="http://schemas.microsoft.com/office/powerpoint/2010/main" val="1204046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92696"/>
            <a:ext cx="8229600" cy="1143000"/>
          </a:xfrm>
        </p:spPr>
        <p:txBody>
          <a:bodyPr>
            <a:normAutofit fontScale="90000"/>
          </a:bodyPr>
          <a:lstStyle/>
          <a:p>
            <a:pPr rtl="1"/>
            <a:r>
              <a:rPr lang="fa-IR" sz="4000" dirty="0">
                <a:solidFill>
                  <a:prstClr val="black"/>
                </a:solidFill>
                <a:effectLst>
                  <a:outerShdw blurRad="38100" dist="38100" dir="2700000" algn="tl">
                    <a:srgbClr val="000000">
                      <a:alpha val="43137"/>
                    </a:srgbClr>
                  </a:outerShdw>
                </a:effectLst>
                <a:cs typeface="B Yagut" panose="00000400000000000000" pitchFamily="2" charset="-78"/>
              </a:rPr>
              <a:t> </a:t>
            </a:r>
            <a:r>
              <a:rPr lang="fa-IR" sz="3600" b="1" dirty="0">
                <a:solidFill>
                  <a:prstClr val="black"/>
                </a:solidFill>
                <a:effectLst>
                  <a:outerShdw blurRad="38100" dist="38100" dir="2700000" algn="tl">
                    <a:srgbClr val="000000">
                      <a:alpha val="43137"/>
                    </a:srgbClr>
                  </a:outerShdw>
                </a:effectLst>
                <a:cs typeface="B Yagut" panose="00000400000000000000" pitchFamily="2" charset="-78"/>
              </a:rPr>
              <a:t>لطفاً نظرات و پیشنهادات خود پیرامون این بسته آموزشی را به آدرس زیر ارسال کنید:</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67544" y="2332037"/>
            <a:ext cx="8229600" cy="4525963"/>
          </a:xfrm>
        </p:spPr>
        <p:txBody>
          <a:bodyPr>
            <a:normAutofit/>
          </a:bodyPr>
          <a:lstStyle/>
          <a:p>
            <a:pPr marL="0" lvl="0" indent="0" algn="justLow" rtl="1">
              <a:buNone/>
            </a:pPr>
            <a:r>
              <a:rPr lang="fa-IR" sz="2800" dirty="0" smtClean="0">
                <a:solidFill>
                  <a:prstClr val="black"/>
                </a:solidFill>
                <a:cs typeface="B Yagut" panose="00000400000000000000" pitchFamily="2" charset="-78"/>
              </a:rPr>
              <a:t> </a:t>
            </a:r>
            <a:r>
              <a:rPr lang="fa-IR" sz="2400" dirty="0" smtClean="0">
                <a:solidFill>
                  <a:prstClr val="black"/>
                </a:solidFill>
                <a:cs typeface="B Yagut" panose="00000400000000000000" pitchFamily="2" charset="-78"/>
              </a:rPr>
              <a:t>- استان </a:t>
            </a:r>
            <a:r>
              <a:rPr lang="fa-IR" sz="2400" dirty="0">
                <a:solidFill>
                  <a:prstClr val="black"/>
                </a:solidFill>
                <a:cs typeface="B Yagut" panose="00000400000000000000" pitchFamily="2" charset="-78"/>
              </a:rPr>
              <a:t>گیلان، رشت، میدان فرهنگ، خیابان آزادگان، معاونت بهداشتی </a:t>
            </a:r>
            <a:r>
              <a:rPr lang="fa-IR" sz="2400" dirty="0" smtClean="0">
                <a:solidFill>
                  <a:prstClr val="black"/>
                </a:solidFill>
                <a:cs typeface="B Yagut" panose="00000400000000000000" pitchFamily="2" charset="-78"/>
              </a:rPr>
              <a:t>گیلان</a:t>
            </a:r>
          </a:p>
          <a:p>
            <a:pPr marL="0" lvl="0" indent="0" algn="justLow" rtl="1">
              <a:buNone/>
            </a:pPr>
            <a:endParaRPr lang="fa-IR" sz="2400" dirty="0">
              <a:solidFill>
                <a:prstClr val="black"/>
              </a:solidFill>
              <a:cs typeface="B Yagut" panose="00000400000000000000" pitchFamily="2" charset="-78"/>
            </a:endParaRPr>
          </a:p>
          <a:p>
            <a:pPr marL="0" lvl="0" indent="0" algn="justLow" rtl="1">
              <a:buNone/>
            </a:pPr>
            <a:r>
              <a:rPr lang="fa-IR" sz="2400" dirty="0">
                <a:solidFill>
                  <a:prstClr val="black"/>
                </a:solidFill>
                <a:cs typeface="B Yagut" panose="00000400000000000000" pitchFamily="2" charset="-78"/>
              </a:rPr>
              <a:t> </a:t>
            </a:r>
            <a:r>
              <a:rPr lang="fa-IR" sz="2400" dirty="0" smtClean="0">
                <a:solidFill>
                  <a:prstClr val="black"/>
                </a:solidFill>
                <a:cs typeface="B Yagut" panose="00000400000000000000" pitchFamily="2" charset="-78"/>
              </a:rPr>
              <a:t>- استان </a:t>
            </a:r>
            <a:r>
              <a:rPr lang="fa-IR" sz="2400" dirty="0">
                <a:solidFill>
                  <a:prstClr val="black"/>
                </a:solidFill>
                <a:cs typeface="B Yagut" panose="00000400000000000000" pitchFamily="2" charset="-78"/>
              </a:rPr>
              <a:t>گیلان</a:t>
            </a:r>
            <a:r>
              <a:rPr lang="fa-IR" sz="2400">
                <a:solidFill>
                  <a:prstClr val="black"/>
                </a:solidFill>
                <a:cs typeface="B Yagut" panose="00000400000000000000" pitchFamily="2" charset="-78"/>
              </a:rPr>
              <a:t>، </a:t>
            </a:r>
            <a:r>
              <a:rPr lang="fa-IR" sz="2400" smtClean="0">
                <a:solidFill>
                  <a:prstClr val="black"/>
                </a:solidFill>
                <a:cs typeface="B Yagut" panose="00000400000000000000" pitchFamily="2" charset="-78"/>
              </a:rPr>
              <a:t>لاهیجان، </a:t>
            </a:r>
            <a:r>
              <a:rPr lang="fa-IR" sz="2400" dirty="0" smtClean="0">
                <a:solidFill>
                  <a:prstClr val="black"/>
                </a:solidFill>
                <a:cs typeface="B Yagut" panose="00000400000000000000" pitchFamily="2" charset="-78"/>
              </a:rPr>
              <a:t>خیابان شهید بهشتی، بهشتی 11، مرکز بهداشت شهرستان لاهیجان، مرکز آموزش بهورزی</a:t>
            </a:r>
            <a:endParaRPr lang="en-US" sz="2400" dirty="0"/>
          </a:p>
        </p:txBody>
      </p:sp>
    </p:spTree>
    <p:extLst>
      <p:ext uri="{BB962C8B-B14F-4D97-AF65-F5344CB8AC3E}">
        <p14:creationId xmlns:p14="http://schemas.microsoft.com/office/powerpoint/2010/main" val="30161357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42900" lvl="0" indent="-342900" rtl="1">
              <a:lnSpc>
                <a:spcPct val="200000"/>
              </a:lnSpc>
              <a:spcBef>
                <a:spcPct val="20000"/>
              </a:spcBef>
            </a:pPr>
            <a:r>
              <a:rPr lang="fa-IR" sz="3200" b="1" dirty="0" smtClean="0">
                <a:solidFill>
                  <a:prstClr val="black"/>
                </a:solidFill>
                <a:effectLst>
                  <a:outerShdw blurRad="38100" dist="38100" dir="2700000" algn="tl">
                    <a:srgbClr val="000000">
                      <a:alpha val="43137"/>
                    </a:srgbClr>
                  </a:outerShdw>
                </a:effectLst>
                <a:ea typeface="+mn-ea"/>
                <a:cs typeface="B Yagut"/>
              </a:rPr>
              <a:t>اهداف آموزشی</a:t>
            </a:r>
            <a:endParaRPr lang="fa-IR" sz="3200" b="1" dirty="0">
              <a:solidFill>
                <a:prstClr val="black"/>
              </a:solidFill>
              <a:effectLst>
                <a:outerShdw blurRad="38100" dist="38100" dir="2700000" algn="tl">
                  <a:srgbClr val="000000">
                    <a:alpha val="43137"/>
                  </a:srgbClr>
                </a:outerShdw>
              </a:effectLst>
              <a:ea typeface="+mn-ea"/>
              <a:cs typeface="B Yagut"/>
            </a:endParaRPr>
          </a:p>
        </p:txBody>
      </p:sp>
      <p:sp>
        <p:nvSpPr>
          <p:cNvPr id="4" name="Content Placeholder 3"/>
          <p:cNvSpPr>
            <a:spLocks noGrp="1"/>
          </p:cNvSpPr>
          <p:nvPr>
            <p:ph idx="1"/>
          </p:nvPr>
        </p:nvSpPr>
        <p:spPr>
          <a:xfrm>
            <a:off x="467544" y="1268760"/>
            <a:ext cx="8229600" cy="4525963"/>
          </a:xfrm>
        </p:spPr>
        <p:txBody>
          <a:bodyPr>
            <a:normAutofit/>
          </a:bodyPr>
          <a:lstStyle/>
          <a:p>
            <a:pPr marL="548640" lvl="0" indent="-411480" algn="justLow" rtl="1">
              <a:lnSpc>
                <a:spcPct val="200000"/>
              </a:lnSpc>
              <a:buClr>
                <a:prstClr val="white">
                  <a:shade val="95000"/>
                </a:prstClr>
              </a:buClr>
              <a:buSzPct val="65000"/>
              <a:buNone/>
            </a:pPr>
            <a:r>
              <a:rPr lang="fa-IR" dirty="0">
                <a:solidFill>
                  <a:prstClr val="black"/>
                </a:solidFill>
                <a:ea typeface="+mj-ea"/>
                <a:cs typeface="B Yagut"/>
              </a:rPr>
              <a:t>انتظار می رود پس از پایان تدریس فراگیر بتواند: </a:t>
            </a:r>
            <a:endParaRPr lang="en-US" sz="2400" dirty="0" smtClean="0">
              <a:latin typeface="Book Antiqua"/>
              <a:cs typeface="B Yagut" panose="00000400000000000000" pitchFamily="2" charset="-78"/>
            </a:endParaRPr>
          </a:p>
          <a:p>
            <a:pPr marL="548640" lvl="0" indent="-411480" algn="justLow" rtl="1">
              <a:lnSpc>
                <a:spcPct val="150000"/>
              </a:lnSpc>
              <a:buClr>
                <a:prstClr val="white">
                  <a:shade val="95000"/>
                </a:prstClr>
              </a:buClr>
              <a:buSzPct val="65000"/>
              <a:buNone/>
            </a:pPr>
            <a:r>
              <a:rPr lang="fa-IR" sz="2400" dirty="0" smtClean="0">
                <a:latin typeface="Book Antiqua"/>
                <a:cs typeface="B Yagut" panose="00000400000000000000" pitchFamily="2" charset="-78"/>
              </a:rPr>
              <a:t>1- </a:t>
            </a:r>
            <a:r>
              <a:rPr lang="fa-IR" sz="2400" dirty="0">
                <a:latin typeface="Book Antiqua"/>
                <a:cs typeface="B Yagut" panose="00000400000000000000" pitchFamily="2" charset="-78"/>
              </a:rPr>
              <a:t>نقش کلیه ها در بدن را توضیح </a:t>
            </a:r>
            <a:r>
              <a:rPr lang="fa-IR" sz="2400" dirty="0" smtClean="0">
                <a:latin typeface="Book Antiqua"/>
                <a:cs typeface="B Yagut" panose="00000400000000000000" pitchFamily="2" charset="-78"/>
              </a:rPr>
              <a:t>دهد.</a:t>
            </a:r>
          </a:p>
          <a:p>
            <a:pPr marL="547688" lvl="0" indent="-488950" algn="justLow" rtl="1">
              <a:lnSpc>
                <a:spcPct val="150000"/>
              </a:lnSpc>
              <a:buClr>
                <a:prstClr val="white">
                  <a:shade val="95000"/>
                </a:prstClr>
              </a:buClr>
              <a:buSzPct val="65000"/>
              <a:buNone/>
            </a:pPr>
            <a:r>
              <a:rPr lang="fa-IR" sz="2400" dirty="0" smtClean="0">
                <a:latin typeface="Book Antiqua"/>
                <a:cs typeface="B Yagut" panose="00000400000000000000" pitchFamily="2" charset="-78"/>
              </a:rPr>
              <a:t> 2- ساختمان </a:t>
            </a:r>
            <a:r>
              <a:rPr lang="fa-IR" sz="2400" dirty="0">
                <a:latin typeface="Book Antiqua"/>
                <a:cs typeface="B Yagut" panose="00000400000000000000" pitchFamily="2" charset="-78"/>
              </a:rPr>
              <a:t>دستگاه ادراری را رسم وقسمتهای مختلف آن را نامگذاری </a:t>
            </a:r>
            <a:r>
              <a:rPr lang="fa-IR" sz="2400" dirty="0" smtClean="0">
                <a:latin typeface="Book Antiqua"/>
                <a:cs typeface="B Yagut" panose="00000400000000000000" pitchFamily="2" charset="-78"/>
              </a:rPr>
              <a:t>کند.</a:t>
            </a:r>
            <a:endParaRPr lang="fa-IR" sz="2400" dirty="0">
              <a:latin typeface="Book Antiqua"/>
              <a:cs typeface="B Yagut" panose="00000400000000000000" pitchFamily="2" charset="-78"/>
            </a:endParaRPr>
          </a:p>
          <a:p>
            <a:pPr marL="548640" lvl="0" indent="-411480" algn="justLow" rtl="1">
              <a:lnSpc>
                <a:spcPct val="150000"/>
              </a:lnSpc>
              <a:buClr>
                <a:prstClr val="white">
                  <a:shade val="95000"/>
                </a:prstClr>
              </a:buClr>
              <a:buSzPct val="65000"/>
              <a:buNone/>
            </a:pPr>
            <a:r>
              <a:rPr lang="fa-IR" sz="2400" dirty="0">
                <a:latin typeface="Book Antiqua"/>
                <a:cs typeface="B Yagut" panose="00000400000000000000" pitchFamily="2" charset="-78"/>
              </a:rPr>
              <a:t>3- مراحل تشکیل و دفع ادرار را توضیح </a:t>
            </a:r>
            <a:r>
              <a:rPr lang="fa-IR" sz="2400" dirty="0" smtClean="0">
                <a:latin typeface="Book Antiqua"/>
                <a:cs typeface="B Yagut" panose="00000400000000000000" pitchFamily="2" charset="-78"/>
              </a:rPr>
              <a:t>دهد.</a:t>
            </a:r>
          </a:p>
          <a:p>
            <a:pPr marL="548640" lvl="0" indent="-411480" algn="r" rtl="1">
              <a:lnSpc>
                <a:spcPct val="150000"/>
              </a:lnSpc>
              <a:buClr>
                <a:prstClr val="white">
                  <a:shade val="95000"/>
                </a:prstClr>
              </a:buClr>
              <a:buSzPct val="65000"/>
              <a:buNone/>
            </a:pPr>
            <a:r>
              <a:rPr lang="fa-IR" sz="2400" dirty="0" smtClean="0">
                <a:solidFill>
                  <a:prstClr val="black"/>
                </a:solidFill>
                <a:latin typeface="Book Antiqua"/>
                <a:cs typeface="B Yagut" panose="00000400000000000000" pitchFamily="2" charset="-78"/>
              </a:rPr>
              <a:t>4- </a:t>
            </a:r>
            <a:r>
              <a:rPr lang="fa-IR" sz="2400" dirty="0">
                <a:solidFill>
                  <a:prstClr val="black"/>
                </a:solidFill>
                <a:latin typeface="Book Antiqua"/>
                <a:cs typeface="B Yagut" panose="00000400000000000000" pitchFamily="2" charset="-78"/>
              </a:rPr>
              <a:t>بخشهای اصلی دستگاه عصبی را نام </a:t>
            </a:r>
            <a:r>
              <a:rPr lang="fa-IR" sz="2400" dirty="0" smtClean="0">
                <a:solidFill>
                  <a:prstClr val="black"/>
                </a:solidFill>
                <a:latin typeface="Book Antiqua"/>
                <a:cs typeface="B Yagut" panose="00000400000000000000" pitchFamily="2" charset="-78"/>
              </a:rPr>
              <a:t>ببرد</a:t>
            </a:r>
            <a:endParaRPr lang="fa-IR" sz="2400" dirty="0">
              <a:solidFill>
                <a:prstClr val="black"/>
              </a:solidFill>
              <a:latin typeface="Book Antiqua"/>
              <a:cs typeface="B Yagut" panose="00000400000000000000" pitchFamily="2" charset="-78"/>
            </a:endParaRPr>
          </a:p>
          <a:p>
            <a:pPr marL="548640" lvl="0" indent="-411480" algn="r" rtl="1">
              <a:lnSpc>
                <a:spcPct val="150000"/>
              </a:lnSpc>
              <a:buClr>
                <a:prstClr val="white">
                  <a:shade val="95000"/>
                </a:prstClr>
              </a:buClr>
              <a:buSzPct val="65000"/>
              <a:buNone/>
            </a:pPr>
            <a:r>
              <a:rPr lang="fa-IR" sz="2400" dirty="0" smtClean="0">
                <a:solidFill>
                  <a:prstClr val="black"/>
                </a:solidFill>
                <a:latin typeface="Book Antiqua"/>
                <a:cs typeface="B Yagut" panose="00000400000000000000" pitchFamily="2" charset="-78"/>
              </a:rPr>
              <a:t>5-وظایف </a:t>
            </a:r>
            <a:r>
              <a:rPr lang="fa-IR" sz="2400" dirty="0">
                <a:solidFill>
                  <a:prstClr val="black"/>
                </a:solidFill>
                <a:latin typeface="Book Antiqua"/>
                <a:cs typeface="B Yagut" panose="00000400000000000000" pitchFamily="2" charset="-78"/>
              </a:rPr>
              <a:t>هر بخش را بطور خلاصه شرح دهد</a:t>
            </a:r>
            <a:endParaRPr lang="en-US" sz="2400" dirty="0">
              <a:solidFill>
                <a:prstClr val="black"/>
              </a:solidFill>
              <a:cs typeface="B Yagut" panose="00000400000000000000" pitchFamily="2" charset="-78"/>
            </a:endParaRPr>
          </a:p>
          <a:p>
            <a:pPr marL="548640" lvl="0" indent="-411480" algn="justLow" rtl="1">
              <a:lnSpc>
                <a:spcPct val="200000"/>
              </a:lnSpc>
              <a:buClr>
                <a:prstClr val="white">
                  <a:shade val="95000"/>
                </a:prstClr>
              </a:buClr>
              <a:buSzPct val="65000"/>
              <a:buNone/>
            </a:pPr>
            <a:endParaRPr lang="en-US" sz="2400" dirty="0">
              <a:cs typeface="B Yagut" panose="00000400000000000000" pitchFamily="2" charset="-78"/>
            </a:endParaRPr>
          </a:p>
        </p:txBody>
      </p:sp>
      <p:pic>
        <p:nvPicPr>
          <p:cNvPr id="3" name="ZOOM00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9592" y="6021288"/>
            <a:ext cx="609600" cy="609600"/>
          </a:xfrm>
          <a:prstGeom prst="rect">
            <a:avLst/>
          </a:prstGeom>
        </p:spPr>
      </p:pic>
    </p:spTree>
    <p:extLst>
      <p:ext uri="{BB962C8B-B14F-4D97-AF65-F5344CB8AC3E}">
        <p14:creationId xmlns:p14="http://schemas.microsoft.com/office/powerpoint/2010/main" val="3427136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3200" b="1" dirty="0" smtClean="0">
                <a:effectLst>
                  <a:outerShdw blurRad="38100" dist="38100" dir="2700000" algn="tl">
                    <a:srgbClr val="000000">
                      <a:alpha val="43137"/>
                    </a:srgbClr>
                  </a:outerShdw>
                </a:effectLst>
                <a:cs typeface="B Yagut" panose="00000400000000000000" pitchFamily="2" charset="-78"/>
              </a:rPr>
              <a:t>فهرست مطالب این جلسه :</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marL="0" indent="0" algn="r" rtl="1">
              <a:buNone/>
            </a:pPr>
            <a:r>
              <a:rPr lang="fa-IR" sz="2400" b="1" dirty="0" smtClean="0">
                <a:cs typeface="B Yagut"/>
              </a:rPr>
              <a:t>دستگاه ادراری:</a:t>
            </a:r>
          </a:p>
          <a:p>
            <a:pPr algn="r" rtl="1"/>
            <a:r>
              <a:rPr lang="fa-IR" sz="2400" dirty="0" smtClean="0">
                <a:cs typeface="B Yagut"/>
              </a:rPr>
              <a:t>1-</a:t>
            </a:r>
            <a:r>
              <a:rPr lang="en-US" sz="2400" dirty="0" smtClean="0">
                <a:cs typeface="B Yagut"/>
              </a:rPr>
              <a:t> </a:t>
            </a:r>
            <a:r>
              <a:rPr lang="fa-IR" sz="2400" dirty="0" smtClean="0">
                <a:cs typeface="B Yagut"/>
              </a:rPr>
              <a:t>نقش کلیه ها در بدن</a:t>
            </a:r>
          </a:p>
          <a:p>
            <a:pPr algn="r" rtl="1"/>
            <a:r>
              <a:rPr lang="fa-IR" sz="2400" dirty="0" smtClean="0">
                <a:cs typeface="B Yagut"/>
              </a:rPr>
              <a:t>2-</a:t>
            </a:r>
            <a:r>
              <a:rPr lang="en-US" sz="2400" dirty="0" smtClean="0">
                <a:cs typeface="B Yagut"/>
              </a:rPr>
              <a:t> </a:t>
            </a:r>
            <a:r>
              <a:rPr lang="fa-IR" sz="2400" dirty="0" smtClean="0">
                <a:cs typeface="B Yagut"/>
              </a:rPr>
              <a:t>ساختمان و عملکرد کلیه ها</a:t>
            </a:r>
          </a:p>
          <a:p>
            <a:pPr algn="r" rtl="1"/>
            <a:r>
              <a:rPr lang="fa-IR" sz="2400" dirty="0" smtClean="0">
                <a:cs typeface="B Yagut"/>
              </a:rPr>
              <a:t>3-</a:t>
            </a:r>
            <a:r>
              <a:rPr lang="en-US" sz="2400" dirty="0" smtClean="0">
                <a:cs typeface="B Yagut"/>
              </a:rPr>
              <a:t> </a:t>
            </a:r>
            <a:r>
              <a:rPr lang="fa-IR" sz="2400" dirty="0" smtClean="0">
                <a:cs typeface="B Yagut"/>
              </a:rPr>
              <a:t>ساختمان و عملکرد مجاری ادراری</a:t>
            </a:r>
          </a:p>
          <a:p>
            <a:pPr algn="r" rtl="1"/>
            <a:r>
              <a:rPr lang="fa-IR" sz="2400" dirty="0" smtClean="0">
                <a:cs typeface="B Yagut"/>
              </a:rPr>
              <a:t>4-</a:t>
            </a:r>
            <a:r>
              <a:rPr lang="en-US" sz="2400" dirty="0" smtClean="0">
                <a:cs typeface="B Yagut"/>
              </a:rPr>
              <a:t> </a:t>
            </a:r>
            <a:r>
              <a:rPr lang="fa-IR" sz="2400" dirty="0" smtClean="0">
                <a:cs typeface="B Yagut"/>
              </a:rPr>
              <a:t>مراحل و تشکیل دفع ادرار</a:t>
            </a:r>
          </a:p>
          <a:p>
            <a:pPr algn="r" rtl="1"/>
            <a:r>
              <a:rPr lang="fa-IR" sz="2400" dirty="0" smtClean="0">
                <a:cs typeface="B Yagut"/>
              </a:rPr>
              <a:t>5- مشخصات ادرار</a:t>
            </a:r>
          </a:p>
          <a:p>
            <a:pPr marL="0" indent="0" algn="r" rtl="1">
              <a:buNone/>
            </a:pPr>
            <a:r>
              <a:rPr lang="fa-IR" sz="2400" b="1" dirty="0" smtClean="0">
                <a:cs typeface="B Yagut"/>
              </a:rPr>
              <a:t>دستگاه عصبی:</a:t>
            </a:r>
          </a:p>
          <a:p>
            <a:pPr lvl="0" algn="r" rtl="1"/>
            <a:r>
              <a:rPr lang="fa-IR" sz="2400" dirty="0" smtClean="0">
                <a:solidFill>
                  <a:prstClr val="black"/>
                </a:solidFill>
                <a:cs typeface="B Yagut" panose="00000400000000000000" pitchFamily="2" charset="-78"/>
              </a:rPr>
              <a:t>1- </a:t>
            </a:r>
            <a:r>
              <a:rPr lang="fa-IR" sz="2400" dirty="0">
                <a:solidFill>
                  <a:prstClr val="black"/>
                </a:solidFill>
                <a:cs typeface="B Yagut" panose="00000400000000000000" pitchFamily="2" charset="-78"/>
              </a:rPr>
              <a:t>تشریح ساختمان عصبی</a:t>
            </a:r>
          </a:p>
          <a:p>
            <a:pPr lvl="0" algn="r" rtl="1"/>
            <a:r>
              <a:rPr lang="fa-IR" sz="2400" dirty="0" smtClean="0">
                <a:solidFill>
                  <a:prstClr val="black"/>
                </a:solidFill>
                <a:cs typeface="B Yagut" panose="00000400000000000000" pitchFamily="2" charset="-78"/>
              </a:rPr>
              <a:t>2- </a:t>
            </a:r>
            <a:r>
              <a:rPr lang="fa-IR" sz="2400" dirty="0">
                <a:solidFill>
                  <a:prstClr val="black"/>
                </a:solidFill>
                <a:cs typeface="B Yagut" panose="00000400000000000000" pitchFamily="2" charset="-78"/>
              </a:rPr>
              <a:t>ساختمان و عملکرد مغز</a:t>
            </a:r>
          </a:p>
          <a:p>
            <a:pPr lvl="0" algn="r" rtl="1"/>
            <a:r>
              <a:rPr lang="fa-IR" sz="2400" dirty="0" smtClean="0">
                <a:solidFill>
                  <a:prstClr val="black"/>
                </a:solidFill>
                <a:cs typeface="B Yagut" panose="00000400000000000000" pitchFamily="2" charset="-78"/>
              </a:rPr>
              <a:t>3</a:t>
            </a:r>
            <a:r>
              <a:rPr lang="en-US" sz="2400" dirty="0" smtClean="0">
                <a:solidFill>
                  <a:prstClr val="black"/>
                </a:solidFill>
                <a:cs typeface="B Yagut" panose="00000400000000000000" pitchFamily="2" charset="-78"/>
              </a:rPr>
              <a:t>-</a:t>
            </a:r>
            <a:r>
              <a:rPr lang="fa-IR" sz="2400" dirty="0" smtClean="0">
                <a:solidFill>
                  <a:prstClr val="black"/>
                </a:solidFill>
                <a:cs typeface="B Yagut" panose="00000400000000000000" pitchFamily="2" charset="-78"/>
              </a:rPr>
              <a:t> </a:t>
            </a:r>
            <a:r>
              <a:rPr lang="fa-IR" sz="2400" dirty="0">
                <a:solidFill>
                  <a:prstClr val="black"/>
                </a:solidFill>
                <a:cs typeface="B Yagut" panose="00000400000000000000" pitchFamily="2" charset="-78"/>
              </a:rPr>
              <a:t>ساختمان و جایگاه مخچه</a:t>
            </a:r>
          </a:p>
          <a:p>
            <a:pPr lvl="0" algn="r" rtl="1"/>
            <a:r>
              <a:rPr lang="fa-IR" sz="2400" dirty="0" smtClean="0">
                <a:solidFill>
                  <a:prstClr val="black"/>
                </a:solidFill>
                <a:cs typeface="B Yagut" panose="00000400000000000000" pitchFamily="2" charset="-78"/>
              </a:rPr>
              <a:t>4- ساختمان و جایگاه بصل النخاع</a:t>
            </a:r>
            <a:endParaRPr lang="en-US" sz="2400" dirty="0" smtClean="0">
              <a:solidFill>
                <a:prstClr val="black"/>
              </a:solidFill>
              <a:cs typeface="B Yagut" panose="00000400000000000000" pitchFamily="2" charset="-78"/>
            </a:endParaRPr>
          </a:p>
          <a:p>
            <a:pPr lvl="0" algn="r" rtl="1"/>
            <a:r>
              <a:rPr lang="fa-IR" sz="2400" dirty="0" smtClean="0">
                <a:solidFill>
                  <a:prstClr val="black"/>
                </a:solidFill>
                <a:cs typeface="B Yagut" panose="00000400000000000000" pitchFamily="2" charset="-78"/>
              </a:rPr>
              <a:t>5- ساختمان </a:t>
            </a:r>
            <a:r>
              <a:rPr lang="fa-IR" sz="2400" dirty="0">
                <a:solidFill>
                  <a:prstClr val="black"/>
                </a:solidFill>
                <a:cs typeface="B Yagut" panose="00000400000000000000" pitchFamily="2" charset="-78"/>
              </a:rPr>
              <a:t>نخاع شوکی و مایع نخاعی</a:t>
            </a:r>
            <a:endParaRPr lang="en-US" sz="2400" dirty="0">
              <a:solidFill>
                <a:prstClr val="black"/>
              </a:solidFill>
              <a:cs typeface="B Yagut" panose="00000400000000000000" pitchFamily="2" charset="-78"/>
            </a:endParaRPr>
          </a:p>
          <a:p>
            <a:pPr algn="r" rtl="1"/>
            <a:endParaRPr lang="en-US" sz="2400" dirty="0">
              <a:cs typeface="B Yagut"/>
            </a:endParaRPr>
          </a:p>
        </p:txBody>
      </p:sp>
      <p:pic>
        <p:nvPicPr>
          <p:cNvPr id="4" name="ZOOM00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576" y="6021288"/>
            <a:ext cx="609600" cy="609600"/>
          </a:xfrm>
          <a:prstGeom prst="rect">
            <a:avLst/>
          </a:prstGeom>
        </p:spPr>
      </p:pic>
    </p:spTree>
    <p:extLst>
      <p:ext uri="{BB962C8B-B14F-4D97-AF65-F5344CB8AC3E}">
        <p14:creationId xmlns:p14="http://schemas.microsoft.com/office/powerpoint/2010/main" val="3761866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solidFill>
                  <a:prstClr val="black"/>
                </a:solidFill>
                <a:effectLst>
                  <a:outerShdw blurRad="38100" dist="38100" dir="2700000" algn="tl">
                    <a:srgbClr val="000000">
                      <a:alpha val="43137"/>
                    </a:srgbClr>
                  </a:outerShdw>
                </a:effectLst>
                <a:cs typeface="B Yagut" panose="00000400000000000000" pitchFamily="2" charset="-78"/>
              </a:rPr>
              <a:t>مقدمه :</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p:txBody>
          <a:bodyPr>
            <a:normAutofit/>
          </a:bodyPr>
          <a:lstStyle/>
          <a:p>
            <a:pPr marL="176213" lvl="0" indent="-117475"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  بدنبال </a:t>
            </a:r>
            <a:r>
              <a:rPr lang="fa-IR" sz="2400" dirty="0">
                <a:solidFill>
                  <a:prstClr val="black"/>
                </a:solidFill>
                <a:latin typeface="Book Antiqua"/>
                <a:cs typeface="B Yagut" panose="00000400000000000000" pitchFamily="2" charset="-78"/>
              </a:rPr>
              <a:t>سوخت وساز سلولی،ترکیبات زائدی تولید می شوددرصورت عدم </a:t>
            </a:r>
            <a:r>
              <a:rPr lang="fa-IR" sz="2400" dirty="0" smtClean="0">
                <a:solidFill>
                  <a:prstClr val="black"/>
                </a:solidFill>
                <a:latin typeface="Book Antiqua"/>
                <a:cs typeface="B Yagut" panose="00000400000000000000" pitchFamily="2" charset="-78"/>
              </a:rPr>
              <a:t> دفع </a:t>
            </a:r>
            <a:r>
              <a:rPr lang="fa-IR" sz="2400" dirty="0">
                <a:solidFill>
                  <a:prstClr val="black"/>
                </a:solidFill>
                <a:latin typeface="Book Antiqua"/>
                <a:cs typeface="B Yagut" panose="00000400000000000000" pitchFamily="2" charset="-78"/>
              </a:rPr>
              <a:t>ترکیبات اطراف سلول تغییر می کند،بتدریج زندگی برای سلول نا مساعد می گردد</a:t>
            </a:r>
            <a:r>
              <a:rPr lang="fa-IR" sz="2400" dirty="0" smtClean="0">
                <a:solidFill>
                  <a:prstClr val="black"/>
                </a:solidFill>
                <a:latin typeface="Book Antiqua"/>
                <a:cs typeface="B Yagut" panose="00000400000000000000" pitchFamily="2" charset="-78"/>
              </a:rPr>
              <a:t>.</a:t>
            </a:r>
            <a:endParaRPr lang="fa-IR" sz="2400" dirty="0">
              <a:solidFill>
                <a:prstClr val="black"/>
              </a:solidFill>
              <a:latin typeface="Book Antiqua"/>
              <a:cs typeface="B Yagut" panose="00000400000000000000" pitchFamily="2" charset="-78"/>
            </a:endParaRPr>
          </a:p>
          <a:p>
            <a:pPr marL="236538" lvl="0" indent="-119063"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  این </a:t>
            </a:r>
            <a:r>
              <a:rPr lang="fa-IR" sz="2400" dirty="0">
                <a:solidFill>
                  <a:prstClr val="black"/>
                </a:solidFill>
                <a:latin typeface="Book Antiqua"/>
                <a:cs typeface="B Yagut" panose="00000400000000000000" pitchFamily="2" charset="-78"/>
              </a:rPr>
              <a:t>مواد زائد در موجودات پرسلولی از راه دستگاه تنفس ودستگاه دفع </a:t>
            </a:r>
            <a:r>
              <a:rPr lang="fa-IR" sz="2400" dirty="0" smtClean="0">
                <a:solidFill>
                  <a:prstClr val="black"/>
                </a:solidFill>
                <a:latin typeface="Book Antiqua"/>
                <a:cs typeface="B Yagut" panose="00000400000000000000" pitchFamily="2" charset="-78"/>
              </a:rPr>
              <a:t> ادرار </a:t>
            </a:r>
            <a:r>
              <a:rPr lang="fa-IR" sz="2400" dirty="0">
                <a:solidFill>
                  <a:prstClr val="black"/>
                </a:solidFill>
                <a:latin typeface="Book Antiqua"/>
                <a:cs typeface="B Yagut" panose="00000400000000000000" pitchFamily="2" charset="-78"/>
              </a:rPr>
              <a:t>خارج می شود</a:t>
            </a:r>
            <a:r>
              <a:rPr lang="fa-IR" sz="2400" dirty="0" smtClean="0">
                <a:solidFill>
                  <a:prstClr val="black"/>
                </a:solidFill>
                <a:latin typeface="Book Antiqua"/>
                <a:cs typeface="B Yagut" panose="00000400000000000000" pitchFamily="2" charset="-78"/>
              </a:rPr>
              <a:t>.</a:t>
            </a:r>
          </a:p>
          <a:p>
            <a:pPr marL="236538" lvl="0" indent="-177800"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  سوخت  </a:t>
            </a:r>
            <a:r>
              <a:rPr lang="fa-IR" sz="2400" dirty="0">
                <a:solidFill>
                  <a:prstClr val="black"/>
                </a:solidFill>
                <a:latin typeface="Book Antiqua"/>
                <a:cs typeface="B Yagut" panose="00000400000000000000" pitchFamily="2" charset="-78"/>
              </a:rPr>
              <a:t>پروتئین در سلول تولید موادزائدی می نماید که مهمترین آنها اوره واسید اوریک </a:t>
            </a:r>
            <a:r>
              <a:rPr lang="fa-IR" sz="2400" dirty="0" smtClean="0">
                <a:solidFill>
                  <a:prstClr val="black"/>
                </a:solidFill>
                <a:latin typeface="Book Antiqua"/>
                <a:cs typeface="B Yagut" panose="00000400000000000000" pitchFamily="2" charset="-78"/>
              </a:rPr>
              <a:t>است.</a:t>
            </a:r>
            <a:endParaRPr lang="fa-IR" sz="2400" dirty="0">
              <a:solidFill>
                <a:prstClr val="black"/>
              </a:solidFill>
              <a:latin typeface="Book Antiqua"/>
              <a:cs typeface="B Yagut" panose="00000400000000000000" pitchFamily="2" charset="-78"/>
            </a:endParaRPr>
          </a:p>
          <a:p>
            <a:pPr algn="just" rtl="1"/>
            <a:endParaRPr lang="en-US" sz="2000" dirty="0">
              <a:cs typeface="B Yagut" panose="00000400000000000000" pitchFamily="2" charset="-78"/>
            </a:endParaRPr>
          </a:p>
        </p:txBody>
      </p:sp>
      <p:pic>
        <p:nvPicPr>
          <p:cNvPr id="4" name="ZOOM00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9552" y="6021288"/>
            <a:ext cx="609600" cy="609600"/>
          </a:xfrm>
          <a:prstGeom prst="rect">
            <a:avLst/>
          </a:prstGeom>
        </p:spPr>
      </p:pic>
    </p:spTree>
    <p:extLst>
      <p:ext uri="{BB962C8B-B14F-4D97-AF65-F5344CB8AC3E}">
        <p14:creationId xmlns:p14="http://schemas.microsoft.com/office/powerpoint/2010/main" val="3229950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a:ln w="6350">
                  <a:noFill/>
                </a:ln>
                <a:effectLst>
                  <a:outerShdw blurRad="38100" dist="38100" dir="2700000" algn="tl">
                    <a:srgbClr val="000000">
                      <a:alpha val="43137"/>
                    </a:srgbClr>
                  </a:outerShdw>
                </a:effectLst>
                <a:latin typeface="Lucida Sans"/>
                <a:cs typeface="B Yagut" panose="00000400000000000000" pitchFamily="2" charset="-78"/>
              </a:rPr>
              <a:t>دستگاه ادراری</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p:txBody>
          <a:bodyPr>
            <a:normAutofit/>
          </a:bodyPr>
          <a:lstStyle/>
          <a:p>
            <a:pPr marL="137160" lvl="0" indent="0" algn="r" rtl="1">
              <a:buClr>
                <a:prstClr val="white">
                  <a:shade val="95000"/>
                </a:prstClr>
              </a:buClr>
              <a:buSzPct val="65000"/>
              <a:buNone/>
            </a:pPr>
            <a:r>
              <a:rPr lang="fa-IR" sz="2400" dirty="0">
                <a:latin typeface="Book Antiqua"/>
                <a:cs typeface="B Yagut" panose="00000400000000000000" pitchFamily="2" charset="-78"/>
              </a:rPr>
              <a:t>یک جفت کلیه</a:t>
            </a:r>
            <a:r>
              <a:rPr lang="fa-IR" sz="2400" dirty="0" smtClean="0">
                <a:latin typeface="Book Antiqua"/>
                <a:cs typeface="B Yagut" panose="00000400000000000000" pitchFamily="2" charset="-78"/>
              </a:rPr>
              <a:t>،</a:t>
            </a:r>
            <a:r>
              <a:rPr lang="en-US" sz="2400" dirty="0" smtClean="0">
                <a:latin typeface="Book Antiqua"/>
                <a:cs typeface="B Yagut" panose="00000400000000000000" pitchFamily="2" charset="-78"/>
              </a:rPr>
              <a:t> </a:t>
            </a:r>
            <a:r>
              <a:rPr lang="fa-IR" sz="2400" dirty="0" smtClean="0">
                <a:latin typeface="Book Antiqua"/>
                <a:cs typeface="B Yagut" panose="00000400000000000000" pitchFamily="2" charset="-78"/>
              </a:rPr>
              <a:t>یک </a:t>
            </a:r>
            <a:r>
              <a:rPr lang="fa-IR" sz="2400" dirty="0">
                <a:latin typeface="Book Antiqua"/>
                <a:cs typeface="B Yagut" panose="00000400000000000000" pitchFamily="2" charset="-78"/>
              </a:rPr>
              <a:t>جفت حالب</a:t>
            </a:r>
            <a:r>
              <a:rPr lang="fa-IR" sz="2400" dirty="0" smtClean="0">
                <a:latin typeface="Book Antiqua"/>
                <a:cs typeface="B Yagut" panose="00000400000000000000" pitchFamily="2" charset="-78"/>
              </a:rPr>
              <a:t>،</a:t>
            </a:r>
            <a:r>
              <a:rPr lang="en-US" sz="2400" dirty="0" smtClean="0">
                <a:latin typeface="Book Antiqua"/>
                <a:cs typeface="B Yagut" panose="00000400000000000000" pitchFamily="2" charset="-78"/>
              </a:rPr>
              <a:t> </a:t>
            </a:r>
            <a:r>
              <a:rPr lang="fa-IR" sz="2400" dirty="0" smtClean="0">
                <a:latin typeface="Book Antiqua"/>
                <a:cs typeface="B Yagut" panose="00000400000000000000" pitchFamily="2" charset="-78"/>
              </a:rPr>
              <a:t>مثانه </a:t>
            </a:r>
            <a:r>
              <a:rPr lang="fa-IR" sz="2400" dirty="0">
                <a:latin typeface="Book Antiqua"/>
                <a:cs typeface="B Yagut" panose="00000400000000000000" pitchFamily="2" charset="-78"/>
              </a:rPr>
              <a:t>ومجرای ادراری</a:t>
            </a:r>
          </a:p>
          <a:p>
            <a:pPr marL="548640" lvl="0" indent="-411480" algn="r" rtl="1">
              <a:buClr>
                <a:prstClr val="white">
                  <a:shade val="95000"/>
                </a:prstClr>
              </a:buClr>
              <a:buSzPct val="65000"/>
              <a:buFont typeface="Wingdings 2"/>
              <a:buChar char=""/>
            </a:pPr>
            <a:endParaRPr lang="fa-IR" sz="2400" dirty="0">
              <a:latin typeface="Book Antiqua"/>
              <a:cs typeface="B Yagut" panose="00000400000000000000" pitchFamily="2" charset="-78"/>
            </a:endParaRPr>
          </a:p>
          <a:p>
            <a:endParaRPr lang="en-US" sz="2800" dirty="0">
              <a:cs typeface="B Yagut" panose="00000400000000000000" pitchFamily="2" charset="-78"/>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36912"/>
            <a:ext cx="4211960" cy="422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13034" y="2780928"/>
            <a:ext cx="1512168" cy="3600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t>ناف کلیه</a:t>
            </a:r>
            <a:endParaRPr lang="en-US" dirty="0"/>
          </a:p>
        </p:txBody>
      </p:sp>
      <p:sp>
        <p:nvSpPr>
          <p:cNvPr id="11" name="Rectangle 10"/>
          <p:cNvSpPr/>
          <p:nvPr/>
        </p:nvSpPr>
        <p:spPr>
          <a:xfrm>
            <a:off x="4211960" y="2182530"/>
            <a:ext cx="4572000" cy="3991862"/>
          </a:xfrm>
          <a:prstGeom prst="rect">
            <a:avLst/>
          </a:prstGeom>
        </p:spPr>
        <p:txBody>
          <a:bodyPr>
            <a:spAutoFit/>
          </a:bodyPr>
          <a:lstStyle/>
          <a:p>
            <a:pPr marL="548640" lvl="0" indent="-411480" algn="just">
              <a:spcBef>
                <a:spcPct val="20000"/>
              </a:spcBef>
              <a:buClr>
                <a:prstClr val="white">
                  <a:shade val="95000"/>
                </a:prstClr>
              </a:buClr>
              <a:buSzPct val="65000"/>
              <a:buFont typeface="Wingdings 2"/>
              <a:buChar char=""/>
            </a:pPr>
            <a:r>
              <a:rPr lang="fa-IR" sz="2400" b="1" dirty="0" smtClean="0">
                <a:solidFill>
                  <a:prstClr val="black"/>
                </a:solidFill>
                <a:effectLst>
                  <a:outerShdw blurRad="38100" dist="38100" dir="2700000" algn="tl">
                    <a:srgbClr val="000000">
                      <a:alpha val="43137"/>
                    </a:srgbClr>
                  </a:outerShdw>
                </a:effectLst>
                <a:latin typeface="Book Antiqua"/>
                <a:cs typeface="B Yagut" panose="00000400000000000000" pitchFamily="2" charset="-78"/>
              </a:rPr>
              <a:t>کلیه </a:t>
            </a:r>
            <a:r>
              <a:rPr lang="fa-IR" sz="2400" b="1" dirty="0">
                <a:solidFill>
                  <a:prstClr val="black"/>
                </a:solidFill>
                <a:effectLst>
                  <a:outerShdw blurRad="38100" dist="38100" dir="2700000" algn="tl">
                    <a:srgbClr val="000000">
                      <a:alpha val="43137"/>
                    </a:srgbClr>
                  </a:outerShdw>
                </a:effectLst>
                <a:latin typeface="Book Antiqua"/>
                <a:cs typeface="B Yagut" panose="00000400000000000000" pitchFamily="2" charset="-78"/>
              </a:rPr>
              <a:t>:</a:t>
            </a:r>
          </a:p>
          <a:p>
            <a:pPr marL="548640" lvl="0" indent="-411480" algn="just">
              <a:lnSpc>
                <a:spcPct val="110000"/>
              </a:lnSpc>
              <a:spcBef>
                <a:spcPct val="20000"/>
              </a:spcBef>
              <a:buClr>
                <a:prstClr val="white">
                  <a:shade val="95000"/>
                </a:prstClr>
              </a:buClr>
              <a:buSzPct val="65000"/>
            </a:pPr>
            <a:r>
              <a:rPr lang="fa-IR" sz="2600" dirty="0">
                <a:solidFill>
                  <a:prstClr val="black"/>
                </a:solidFill>
                <a:latin typeface="Book Antiqua"/>
                <a:cs typeface="B Yagut" panose="00000400000000000000" pitchFamily="2" charset="-78"/>
              </a:rPr>
              <a:t>      </a:t>
            </a:r>
            <a:r>
              <a:rPr lang="fa-IR" sz="2400" dirty="0">
                <a:solidFill>
                  <a:prstClr val="black"/>
                </a:solidFill>
                <a:latin typeface="Book Antiqua"/>
                <a:cs typeface="B Yagut" panose="00000400000000000000" pitchFamily="2" charset="-78"/>
              </a:rPr>
              <a:t>در انسان دو کلیه وجود داردکه در زیر دیافراگم،عقب روده هاوطرفین مهره های کمر محلی بنام جایگاه کلیه قرار دارند.</a:t>
            </a:r>
          </a:p>
          <a:p>
            <a:pPr marL="548640" lvl="0" indent="-411480" algn="just">
              <a:lnSpc>
                <a:spcPct val="110000"/>
              </a:lnSpc>
              <a:spcBef>
                <a:spcPct val="20000"/>
              </a:spcBef>
              <a:buClr>
                <a:prstClr val="white">
                  <a:shade val="95000"/>
                </a:prstClr>
              </a:buClr>
              <a:buSzPct val="65000"/>
            </a:pPr>
            <a:r>
              <a:rPr lang="fa-IR" sz="2400" dirty="0">
                <a:solidFill>
                  <a:prstClr val="black"/>
                </a:solidFill>
                <a:latin typeface="Book Antiqua"/>
                <a:cs typeface="B Yagut" panose="00000400000000000000" pitchFamily="2" charset="-78"/>
              </a:rPr>
              <a:t>     کلیه لوبیایی شکل است واز وسط کناره مقعر آن که ناف کلیه نامیده می شود اعصاب ورگهای خونی ومیزنای ولنفی به کلیه می </a:t>
            </a:r>
            <a:r>
              <a:rPr lang="fa-IR" sz="2400" dirty="0" smtClean="0">
                <a:solidFill>
                  <a:prstClr val="black"/>
                </a:solidFill>
                <a:latin typeface="Book Antiqua"/>
                <a:cs typeface="B Yagut" panose="00000400000000000000" pitchFamily="2" charset="-78"/>
              </a:rPr>
              <a:t>رسند</a:t>
            </a:r>
            <a:r>
              <a:rPr lang="en-US" sz="2400" dirty="0" smtClean="0">
                <a:solidFill>
                  <a:prstClr val="black"/>
                </a:solidFill>
                <a:latin typeface="Book Antiqua"/>
                <a:cs typeface="B Yagut" panose="00000400000000000000" pitchFamily="2" charset="-78"/>
              </a:rPr>
              <a:t>.</a:t>
            </a:r>
            <a:endParaRPr lang="fa-IR" sz="2400" dirty="0">
              <a:solidFill>
                <a:prstClr val="black"/>
              </a:solidFill>
              <a:latin typeface="Book Antiqua"/>
              <a:cs typeface="B Yagut" panose="00000400000000000000" pitchFamily="2" charset="-78"/>
            </a:endParaRPr>
          </a:p>
        </p:txBody>
      </p:sp>
      <p:cxnSp>
        <p:nvCxnSpPr>
          <p:cNvPr id="13" name="Straight Arrow Connector 12"/>
          <p:cNvCxnSpPr>
            <a:stCxn id="4" idx="5"/>
          </p:cNvCxnSpPr>
          <p:nvPr/>
        </p:nvCxnSpPr>
        <p:spPr>
          <a:xfrm>
            <a:off x="1277682" y="3088241"/>
            <a:ext cx="486006" cy="10608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ZOOM00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8250" y="6226277"/>
            <a:ext cx="609600" cy="609600"/>
          </a:xfrm>
          <a:prstGeom prst="rect">
            <a:avLst/>
          </a:prstGeom>
        </p:spPr>
      </p:pic>
    </p:spTree>
    <p:extLst>
      <p:ext uri="{BB962C8B-B14F-4D97-AF65-F5344CB8AC3E}">
        <p14:creationId xmlns:p14="http://schemas.microsoft.com/office/powerpoint/2010/main" val="9829603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548680"/>
            <a:ext cx="8352928" cy="6054551"/>
          </a:xfrm>
        </p:spPr>
        <p:txBody>
          <a:bodyPr>
            <a:normAutofit/>
          </a:bodyPr>
          <a:lstStyle/>
          <a:p>
            <a:pPr marL="137160" indent="0" algn="r" rtl="1">
              <a:lnSpc>
                <a:spcPct val="150000"/>
              </a:lnSpc>
              <a:buClr>
                <a:prstClr val="white">
                  <a:shade val="95000"/>
                </a:prstClr>
              </a:buClr>
              <a:buSzPct val="65000"/>
              <a:buNone/>
            </a:pPr>
            <a:r>
              <a:rPr lang="en-US" sz="2600" b="1" dirty="0" smtClean="0">
                <a:ln w="6350">
                  <a:noFill/>
                </a:ln>
                <a:solidFill>
                  <a:prstClr val="black"/>
                </a:solidFill>
                <a:latin typeface="Lucida Sans"/>
                <a:ea typeface="+mj-ea"/>
                <a:cs typeface="B Yagut" panose="00000400000000000000" pitchFamily="2" charset="-78"/>
              </a:rPr>
              <a:t>    </a:t>
            </a:r>
            <a:r>
              <a:rPr lang="fa-IR" sz="2600" b="1" dirty="0" smtClean="0">
                <a:ln w="6350">
                  <a:noFill/>
                </a:ln>
                <a:solidFill>
                  <a:prstClr val="black"/>
                </a:solidFill>
                <a:latin typeface="Lucida Sans"/>
                <a:ea typeface="+mj-ea"/>
                <a:cs typeface="B Yagut" panose="00000400000000000000" pitchFamily="2" charset="-78"/>
              </a:rPr>
              <a:t>بافت </a:t>
            </a:r>
            <a:r>
              <a:rPr lang="fa-IR" sz="2600" b="1" dirty="0">
                <a:ln w="6350">
                  <a:noFill/>
                </a:ln>
                <a:solidFill>
                  <a:prstClr val="black"/>
                </a:solidFill>
                <a:latin typeface="Lucida Sans"/>
                <a:ea typeface="+mj-ea"/>
                <a:cs typeface="B Yagut" panose="00000400000000000000" pitchFamily="2" charset="-78"/>
              </a:rPr>
              <a:t>کلیه از دو بخش مرکزی وقشری تشکیل شده است</a:t>
            </a:r>
            <a:r>
              <a:rPr lang="fa-IR" sz="2600" b="1" dirty="0" smtClean="0">
                <a:ln w="6350">
                  <a:noFill/>
                </a:ln>
                <a:solidFill>
                  <a:prstClr val="black"/>
                </a:solidFill>
                <a:latin typeface="Lucida Sans"/>
                <a:ea typeface="+mj-ea"/>
                <a:cs typeface="B Yagut" panose="00000400000000000000" pitchFamily="2" charset="-78"/>
              </a:rPr>
              <a:t>.</a:t>
            </a:r>
            <a:endParaRPr lang="fa-IR" sz="2400" b="1" dirty="0">
              <a:latin typeface="Book Antiqua"/>
              <a:cs typeface="B Yagut" panose="00000400000000000000" pitchFamily="2" charset="-78"/>
            </a:endParaRPr>
          </a:p>
          <a:p>
            <a:pPr marL="548640" lvl="0" indent="-411480" algn="just" rtl="1">
              <a:buClr>
                <a:prstClr val="white">
                  <a:shade val="95000"/>
                </a:prstClr>
              </a:buClr>
              <a:buSzPct val="65000"/>
              <a:buFont typeface="Wingdings 2"/>
              <a:buChar char=""/>
            </a:pPr>
            <a:r>
              <a:rPr lang="fa-IR" sz="2400" b="1" dirty="0" smtClean="0">
                <a:ln w="6350">
                  <a:noFill/>
                </a:ln>
                <a:solidFill>
                  <a:prstClr val="black"/>
                </a:solidFill>
                <a:effectLst>
                  <a:outerShdw blurRad="38100" dist="38100" dir="2700000" algn="tl">
                    <a:srgbClr val="000000">
                      <a:alpha val="43137"/>
                    </a:srgbClr>
                  </a:outerShdw>
                </a:effectLst>
                <a:latin typeface="Lucida Sans"/>
                <a:ea typeface="+mj-ea"/>
                <a:cs typeface="B Yagut" panose="00000400000000000000" pitchFamily="2" charset="-78"/>
              </a:rPr>
              <a:t>نفرون</a:t>
            </a:r>
            <a:r>
              <a:rPr lang="en-US" sz="2400" b="1" dirty="0" smtClean="0">
                <a:ln w="6350">
                  <a:noFill/>
                </a:ln>
                <a:solidFill>
                  <a:prstClr val="black"/>
                </a:solidFill>
                <a:effectLst>
                  <a:outerShdw blurRad="38100" dist="38100" dir="2700000" algn="tl">
                    <a:srgbClr val="000000">
                      <a:alpha val="43137"/>
                    </a:srgbClr>
                  </a:outerShdw>
                </a:effectLst>
                <a:latin typeface="Lucida Sans"/>
                <a:ea typeface="+mj-ea"/>
                <a:cs typeface="B Yagut" panose="00000400000000000000" pitchFamily="2" charset="-78"/>
              </a:rPr>
              <a:t> </a:t>
            </a:r>
            <a:r>
              <a:rPr lang="fa-IR" sz="2400" b="1" dirty="0" smtClean="0">
                <a:ln w="6350">
                  <a:noFill/>
                </a:ln>
                <a:solidFill>
                  <a:prstClr val="black"/>
                </a:solidFill>
                <a:effectLst>
                  <a:outerShdw blurRad="38100" dist="38100" dir="2700000" algn="tl">
                    <a:srgbClr val="000000">
                      <a:alpha val="43137"/>
                    </a:srgbClr>
                  </a:outerShdw>
                </a:effectLst>
                <a:latin typeface="Lucida Sans"/>
                <a:ea typeface="+mj-ea"/>
                <a:cs typeface="B Yagut" panose="00000400000000000000" pitchFamily="2" charset="-78"/>
              </a:rPr>
              <a:t>:</a:t>
            </a:r>
            <a:r>
              <a:rPr lang="en-US" sz="2400" dirty="0" smtClean="0">
                <a:ln w="6350">
                  <a:noFill/>
                </a:ln>
                <a:solidFill>
                  <a:prstClr val="black"/>
                </a:solidFill>
                <a:latin typeface="Lucida Sans"/>
                <a:ea typeface="+mj-ea"/>
                <a:cs typeface="B Yagut" panose="00000400000000000000" pitchFamily="2" charset="-78"/>
              </a:rPr>
              <a:t> </a:t>
            </a:r>
            <a:r>
              <a:rPr lang="fa-IR" sz="2400" dirty="0" smtClean="0">
                <a:ln w="6350">
                  <a:noFill/>
                </a:ln>
                <a:solidFill>
                  <a:prstClr val="black"/>
                </a:solidFill>
                <a:latin typeface="Lucida Sans"/>
                <a:ea typeface="+mj-ea"/>
                <a:cs typeface="B Yagut" panose="00000400000000000000" pitchFamily="2" charset="-78"/>
              </a:rPr>
              <a:t>واحد </a:t>
            </a:r>
            <a:r>
              <a:rPr lang="fa-IR" sz="2400" dirty="0">
                <a:ln w="6350">
                  <a:noFill/>
                </a:ln>
                <a:solidFill>
                  <a:prstClr val="black"/>
                </a:solidFill>
                <a:latin typeface="Lucida Sans"/>
                <a:ea typeface="+mj-ea"/>
                <a:cs typeface="B Yagut" panose="00000400000000000000" pitchFamily="2" charset="-78"/>
              </a:rPr>
              <a:t>عملی تصفیه ادراراست</a:t>
            </a:r>
            <a:endParaRPr lang="fa-IR" sz="2400" dirty="0" smtClean="0">
              <a:latin typeface="Book Antiqua"/>
              <a:cs typeface="B Yagut" panose="00000400000000000000" pitchFamily="2" charset="-78"/>
            </a:endParaRPr>
          </a:p>
          <a:p>
            <a:pPr marL="548640" lvl="0" indent="-411480" algn="just" rtl="1">
              <a:buClr>
                <a:prstClr val="white">
                  <a:shade val="95000"/>
                </a:prstClr>
              </a:buClr>
              <a:buSzPct val="65000"/>
              <a:buFont typeface="Wingdings 2"/>
              <a:buChar char=""/>
            </a:pPr>
            <a:r>
              <a:rPr lang="fa-IR" sz="2400" dirty="0" smtClean="0">
                <a:solidFill>
                  <a:prstClr val="black"/>
                </a:solidFill>
                <a:latin typeface="Book Antiqua"/>
                <a:cs typeface="B Yagut" panose="00000400000000000000" pitchFamily="2" charset="-78"/>
              </a:rPr>
              <a:t>تمام </a:t>
            </a:r>
            <a:r>
              <a:rPr lang="fa-IR" sz="2400" dirty="0">
                <a:solidFill>
                  <a:prstClr val="black"/>
                </a:solidFill>
                <a:latin typeface="Book Antiqua"/>
                <a:cs typeface="B Yagut" panose="00000400000000000000" pitchFamily="2" charset="-78"/>
              </a:rPr>
              <a:t>اعمال کلیه توسط نفرون ها انجام می گیرد.پلاسمای خون که وارد کلیه می شود به قسمتهای ابتدایی مجرای نفرون وارد می گردد .پس از ورود پلاسما به این مجرا طی مراحلی مقدار زیادی آب ونیز سایر مواد حیاتی مورد نیاز بدن باز جذب شده  ومواد زائد آن به همراه مقداری از آب پلاسما وارد مجاری جمع کننده انتهایی نفرون گردیده وبه داخل لگنچه کلیوی ترشح می شوند ونتیجه این اعمال تشکیل ادرار است.</a:t>
            </a:r>
          </a:p>
          <a:p>
            <a:pPr marL="548640" lvl="0" indent="-411480" algn="r" rtl="1">
              <a:lnSpc>
                <a:spcPct val="150000"/>
              </a:lnSpc>
              <a:buClr>
                <a:prstClr val="white">
                  <a:shade val="95000"/>
                </a:prstClr>
              </a:buClr>
              <a:buSzPct val="65000"/>
              <a:buFont typeface="Wingdings 2"/>
              <a:buChar char=""/>
            </a:pPr>
            <a:endParaRPr lang="fa-IR" sz="2400" dirty="0">
              <a:latin typeface="Book Antiqua"/>
              <a:cs typeface="B Yagut" panose="00000400000000000000" pitchFamily="2" charset="-78"/>
            </a:endParaRPr>
          </a:p>
          <a:p>
            <a:endParaRPr lang="en-US" sz="2800" dirty="0">
              <a:cs typeface="B Yagut" panose="00000400000000000000" pitchFamily="2" charset="-78"/>
            </a:endParaRPr>
          </a:p>
        </p:txBody>
      </p:sp>
      <p:pic>
        <p:nvPicPr>
          <p:cNvPr id="2" name="ZOOM004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584" y="6093296"/>
            <a:ext cx="609600" cy="60960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3933056"/>
            <a:ext cx="327342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273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3528" y="0"/>
            <a:ext cx="8820472"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ZOOM00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544" y="6248400"/>
            <a:ext cx="609600" cy="609600"/>
          </a:xfrm>
          <a:prstGeom prst="rect">
            <a:avLst/>
          </a:prstGeom>
        </p:spPr>
      </p:pic>
    </p:spTree>
    <p:extLst>
      <p:ext uri="{BB962C8B-B14F-4D97-AF65-F5344CB8AC3E}">
        <p14:creationId xmlns:p14="http://schemas.microsoft.com/office/powerpoint/2010/main" val="1290585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6308338"/>
          </a:xfrm>
        </p:spPr>
        <p:txBody>
          <a:bodyPr>
            <a:normAutofit/>
          </a:bodyPr>
          <a:lstStyle/>
          <a:p>
            <a:pPr marL="548640" lvl="0" indent="-411480" algn="r" rtl="1">
              <a:buClr>
                <a:prstClr val="white">
                  <a:shade val="95000"/>
                </a:prstClr>
              </a:buClr>
              <a:buSzPct val="65000"/>
              <a:buFont typeface="Wingdings 2"/>
              <a:buChar char=""/>
            </a:pPr>
            <a:r>
              <a:rPr lang="fa-IR" sz="2400" b="1" dirty="0" smtClean="0">
                <a:effectLst>
                  <a:outerShdw blurRad="38100" dist="38100" dir="2700000" algn="tl">
                    <a:srgbClr val="000000">
                      <a:alpha val="43137"/>
                    </a:srgbClr>
                  </a:outerShdw>
                </a:effectLst>
                <a:latin typeface="Book Antiqua"/>
                <a:cs typeface="B Yagut" panose="00000400000000000000" pitchFamily="2" charset="-78"/>
              </a:rPr>
              <a:t>حالب: </a:t>
            </a:r>
            <a:r>
              <a:rPr lang="fa-IR" sz="2400" dirty="0" smtClean="0">
                <a:latin typeface="Book Antiqua"/>
                <a:cs typeface="B Yagut" panose="00000400000000000000" pitchFamily="2" charset="-78"/>
              </a:rPr>
              <a:t>لوله </a:t>
            </a:r>
            <a:r>
              <a:rPr lang="fa-IR" sz="2400" dirty="0">
                <a:latin typeface="Book Antiqua"/>
                <a:cs typeface="B Yagut" panose="00000400000000000000" pitchFamily="2" charset="-78"/>
              </a:rPr>
              <a:t>باریکی است که به کلیه مرتبط است .حالبها ادرار را از کلیه به مثانه می برند</a:t>
            </a:r>
            <a:r>
              <a:rPr lang="fa-IR" sz="2400" dirty="0" smtClean="0">
                <a:latin typeface="Book Antiqua"/>
                <a:cs typeface="B Yagut" panose="00000400000000000000" pitchFamily="2" charset="-78"/>
              </a:rPr>
              <a:t>.</a:t>
            </a:r>
          </a:p>
          <a:p>
            <a:pPr marL="548640" lvl="0" indent="-411480" algn="r" rtl="1">
              <a:buClr>
                <a:prstClr val="white">
                  <a:shade val="95000"/>
                </a:prstClr>
              </a:buClr>
              <a:buSzPct val="65000"/>
              <a:buFont typeface="Wingdings 2"/>
              <a:buChar char=""/>
            </a:pPr>
            <a:r>
              <a:rPr lang="fa-IR" sz="2400" b="1" dirty="0">
                <a:effectLst>
                  <a:outerShdw blurRad="38100" dist="38100" dir="2700000" algn="tl">
                    <a:srgbClr val="000000">
                      <a:alpha val="43137"/>
                    </a:srgbClr>
                  </a:outerShdw>
                </a:effectLst>
                <a:latin typeface="Book Antiqua"/>
                <a:cs typeface="B Yagut" panose="00000400000000000000" pitchFamily="2" charset="-78"/>
              </a:rPr>
              <a:t>مثانه </a:t>
            </a:r>
            <a:r>
              <a:rPr lang="fa-IR" sz="2400" b="1" dirty="0" smtClean="0">
                <a:effectLst>
                  <a:outerShdw blurRad="38100" dist="38100" dir="2700000" algn="tl">
                    <a:srgbClr val="000000">
                      <a:alpha val="43137"/>
                    </a:srgbClr>
                  </a:outerShdw>
                </a:effectLst>
                <a:latin typeface="Book Antiqua"/>
                <a:cs typeface="B Yagut" panose="00000400000000000000" pitchFamily="2" charset="-78"/>
              </a:rPr>
              <a:t>: </a:t>
            </a:r>
            <a:r>
              <a:rPr lang="fa-IR" sz="2400" dirty="0" smtClean="0">
                <a:latin typeface="Book Antiqua"/>
                <a:cs typeface="B Yagut" panose="00000400000000000000" pitchFamily="2" charset="-78"/>
              </a:rPr>
              <a:t>عضوی </a:t>
            </a:r>
            <a:r>
              <a:rPr lang="fa-IR" sz="2400" dirty="0">
                <a:latin typeface="Book Antiqua"/>
                <a:cs typeface="B Yagut" panose="00000400000000000000" pitchFamily="2" charset="-78"/>
              </a:rPr>
              <a:t>است توخالی به شکل گلابی که در حفره لگن قرار دارد</a:t>
            </a:r>
            <a:r>
              <a:rPr lang="fa-IR" sz="2400" dirty="0" smtClean="0">
                <a:latin typeface="Book Antiqua"/>
                <a:cs typeface="B Yagut" panose="00000400000000000000" pitchFamily="2" charset="-78"/>
              </a:rPr>
              <a:t>.</a:t>
            </a:r>
            <a:r>
              <a:rPr lang="fa-IR" sz="2400" dirty="0">
                <a:latin typeface="Book Antiqua"/>
                <a:cs typeface="B Yagut" panose="00000400000000000000" pitchFamily="2" charset="-78"/>
              </a:rPr>
              <a:t> مثانه مانند یک مخزن برای جمع شدن ادرار است</a:t>
            </a:r>
            <a:r>
              <a:rPr lang="fa-IR" sz="2400" dirty="0" smtClean="0">
                <a:latin typeface="Book Antiqua"/>
                <a:cs typeface="B Yagut" panose="00000400000000000000" pitchFamily="2" charset="-78"/>
              </a:rPr>
              <a:t>.</a:t>
            </a:r>
            <a:r>
              <a:rPr lang="fa-IR" sz="2400" dirty="0">
                <a:latin typeface="Book Antiqua"/>
                <a:cs typeface="B Yagut" panose="00000400000000000000" pitchFamily="2" charset="-78"/>
              </a:rPr>
              <a:t> مقدار ادراری را که مثانه بدون ناراحتی در خود نگه می دارد،در حدود نیم لیتر است.در قسمت گردن مثانه عضله اسفنکتر قرار دارد.کار این عضله این است که خارج شدن ادرار راکنترل می کند</a:t>
            </a:r>
            <a:r>
              <a:rPr lang="fa-IR" sz="2400" dirty="0" smtClean="0">
                <a:latin typeface="Book Antiqua"/>
                <a:cs typeface="B Yagut" panose="00000400000000000000" pitchFamily="2" charset="-78"/>
              </a:rPr>
              <a:t>.</a:t>
            </a:r>
            <a:endParaRPr lang="fa-IR" sz="2400" dirty="0">
              <a:latin typeface="Book Antiqua"/>
              <a:cs typeface="B Yagut" panose="00000400000000000000" pitchFamily="2" charset="-78"/>
            </a:endParaRPr>
          </a:p>
          <a:p>
            <a:pPr marL="548640" lvl="0" indent="-411480" algn="r" rtl="1">
              <a:buClr>
                <a:prstClr val="white">
                  <a:shade val="95000"/>
                </a:prstClr>
              </a:buClr>
              <a:buSzPct val="65000"/>
              <a:buFont typeface="Wingdings 2"/>
              <a:buChar char=""/>
            </a:pPr>
            <a:r>
              <a:rPr lang="fa-IR" sz="2400" b="1" dirty="0" smtClean="0">
                <a:solidFill>
                  <a:prstClr val="black"/>
                </a:solidFill>
                <a:latin typeface="Book Antiqua"/>
                <a:cs typeface="B Yagut" panose="00000400000000000000" pitchFamily="2" charset="-78"/>
              </a:rPr>
              <a:t>پیشابراه </a:t>
            </a:r>
            <a:r>
              <a:rPr lang="en-US" sz="2400" b="1" dirty="0" smtClean="0">
                <a:solidFill>
                  <a:prstClr val="black"/>
                </a:solidFill>
                <a:latin typeface="Book Antiqua"/>
                <a:cs typeface="B Yagut" panose="00000400000000000000" pitchFamily="2" charset="-78"/>
              </a:rPr>
              <a:t> </a:t>
            </a:r>
            <a:r>
              <a:rPr lang="en-US" sz="2400" dirty="0" smtClean="0">
                <a:solidFill>
                  <a:prstClr val="black"/>
                </a:solidFill>
                <a:latin typeface="Book Antiqua"/>
                <a:cs typeface="B Yagut" panose="00000400000000000000" pitchFamily="2" charset="-78"/>
              </a:rPr>
              <a:t>:</a:t>
            </a:r>
            <a:r>
              <a:rPr lang="fa-IR" sz="2400" dirty="0" smtClean="0">
                <a:solidFill>
                  <a:prstClr val="black"/>
                </a:solidFill>
                <a:latin typeface="Book Antiqua"/>
                <a:cs typeface="B Yagut" panose="00000400000000000000" pitchFamily="2" charset="-78"/>
              </a:rPr>
              <a:t>مجرایی است که از گردن مثانه </a:t>
            </a:r>
            <a:endParaRPr lang="en-US" sz="2400" dirty="0" smtClean="0">
              <a:solidFill>
                <a:prstClr val="black"/>
              </a:solidFill>
              <a:latin typeface="Book Antiqua"/>
              <a:cs typeface="B Yagut" panose="00000400000000000000" pitchFamily="2" charset="-78"/>
            </a:endParaRPr>
          </a:p>
          <a:p>
            <a:pPr marL="548640" lvl="0" indent="-411480" algn="r" rtl="1">
              <a:buClr>
                <a:prstClr val="white">
                  <a:shade val="95000"/>
                </a:prstClr>
              </a:buClr>
              <a:buSzPct val="65000"/>
              <a:buFont typeface="Wingdings 2"/>
              <a:buChar char=""/>
            </a:pPr>
            <a:r>
              <a:rPr lang="fa-IR" sz="2400" dirty="0" smtClean="0">
                <a:solidFill>
                  <a:prstClr val="black"/>
                </a:solidFill>
                <a:latin typeface="Book Antiqua"/>
                <a:cs typeface="B Yagut" panose="00000400000000000000" pitchFamily="2" charset="-78"/>
              </a:rPr>
              <a:t>شروع </a:t>
            </a:r>
            <a:r>
              <a:rPr lang="fa-IR" sz="2400" dirty="0">
                <a:solidFill>
                  <a:prstClr val="black"/>
                </a:solidFill>
                <a:latin typeface="Book Antiqua"/>
                <a:cs typeface="B Yagut" panose="00000400000000000000" pitchFamily="2" charset="-78"/>
              </a:rPr>
              <a:t>شده وادرار جمع شده در مثانه را</a:t>
            </a:r>
            <a:endParaRPr lang="en-US" sz="2400" dirty="0" smtClean="0">
              <a:solidFill>
                <a:prstClr val="black"/>
              </a:solidFill>
              <a:latin typeface="Book Antiqua"/>
              <a:cs typeface="B Yagut" panose="00000400000000000000" pitchFamily="2" charset="-78"/>
            </a:endParaRPr>
          </a:p>
          <a:p>
            <a:pPr marL="548640" lvl="0" indent="-411480" algn="r" rtl="1">
              <a:buClr>
                <a:prstClr val="white">
                  <a:shade val="95000"/>
                </a:prstClr>
              </a:buClr>
              <a:buSzPct val="65000"/>
              <a:buFont typeface="Wingdings 2"/>
              <a:buChar char=""/>
            </a:pPr>
            <a:r>
              <a:rPr lang="fa-IR" sz="2400" dirty="0" smtClean="0">
                <a:solidFill>
                  <a:prstClr val="black"/>
                </a:solidFill>
                <a:latin typeface="Book Antiqua"/>
                <a:cs typeface="B Yagut" panose="00000400000000000000" pitchFamily="2" charset="-78"/>
              </a:rPr>
              <a:t>به </a:t>
            </a:r>
            <a:r>
              <a:rPr lang="fa-IR" sz="2400" dirty="0">
                <a:solidFill>
                  <a:prstClr val="black"/>
                </a:solidFill>
                <a:latin typeface="Book Antiqua"/>
                <a:cs typeface="B Yagut" panose="00000400000000000000" pitchFamily="2" charset="-78"/>
              </a:rPr>
              <a:t>خارج از بدن تخلیه می کند .</a:t>
            </a:r>
          </a:p>
          <a:p>
            <a:pPr marL="548640" lvl="0" indent="-411480" algn="r" rtl="1">
              <a:buClr>
                <a:prstClr val="white">
                  <a:shade val="95000"/>
                </a:prstClr>
              </a:buClr>
              <a:buSzPct val="65000"/>
              <a:buFont typeface="Wingdings 2"/>
              <a:buChar char=""/>
            </a:pPr>
            <a:endParaRPr lang="fa-IR" sz="2400" dirty="0">
              <a:latin typeface="Book Antiqua"/>
              <a:cs typeface="B Yagut" panose="00000400000000000000" pitchFamily="2" charset="-78"/>
            </a:endParaRPr>
          </a:p>
          <a:p>
            <a:endParaRPr lang="en-US" sz="2400" dirty="0">
              <a:cs typeface="B Yagut" panose="00000400000000000000" pitchFamily="2" charset="-78"/>
            </a:endParaRPr>
          </a:p>
        </p:txBody>
      </p:sp>
      <p:pic>
        <p:nvPicPr>
          <p:cNvPr id="4" name="Picture 3" descr="uninarysystem2.jpg"/>
          <p:cNvPicPr>
            <a:picLocks noChangeAspect="1"/>
          </p:cNvPicPr>
          <p:nvPr/>
        </p:nvPicPr>
        <p:blipFill>
          <a:blip r:embed="rId4"/>
          <a:stretch>
            <a:fillRect/>
          </a:stretch>
        </p:blipFill>
        <p:spPr>
          <a:xfrm>
            <a:off x="85546" y="2939128"/>
            <a:ext cx="3419872" cy="3716050"/>
          </a:xfrm>
          <a:prstGeom prst="rect">
            <a:avLst/>
          </a:prstGeom>
        </p:spPr>
      </p:pic>
      <p:sp>
        <p:nvSpPr>
          <p:cNvPr id="6" name="Left Arrow 5"/>
          <p:cNvSpPr/>
          <p:nvPr/>
        </p:nvSpPr>
        <p:spPr>
          <a:xfrm>
            <a:off x="2699792" y="4509121"/>
            <a:ext cx="1080120" cy="57606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t>حالب</a:t>
            </a:r>
            <a:endParaRPr lang="en-US" dirty="0"/>
          </a:p>
        </p:txBody>
      </p:sp>
      <p:sp>
        <p:nvSpPr>
          <p:cNvPr id="7" name="Left Arrow 6"/>
          <p:cNvSpPr/>
          <p:nvPr/>
        </p:nvSpPr>
        <p:spPr>
          <a:xfrm>
            <a:off x="2393952" y="5864736"/>
            <a:ext cx="900100" cy="432048"/>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t>مثانه</a:t>
            </a:r>
            <a:endParaRPr lang="en-US" dirty="0"/>
          </a:p>
        </p:txBody>
      </p:sp>
      <p:pic>
        <p:nvPicPr>
          <p:cNvPr id="2" name="ZOOM004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544" y="6248400"/>
            <a:ext cx="609600" cy="609600"/>
          </a:xfrm>
          <a:prstGeom prst="rect">
            <a:avLst/>
          </a:prstGeom>
        </p:spPr>
      </p:pic>
    </p:spTree>
    <p:extLst>
      <p:ext uri="{BB962C8B-B14F-4D97-AF65-F5344CB8AC3E}">
        <p14:creationId xmlns:p14="http://schemas.microsoft.com/office/powerpoint/2010/main" val="1786950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گیلان</_x062f__x0627__x0646__x0634__x06af__x0627__x0647_>
    <_x0646__x0648__x0639__x0020__x062d__x06cc__x0637__x0647_ xmlns="12fdc5dc-769e-4543-b10d-fbea3dac4417">آناتومی و فیزیولوژی</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5NN7CDR5NKU2-831-1096</_dlc_DocId>
    <_dlc_DocIdUrl xmlns="1047730d-92e1-4018-9084-d932fd3a7f58">
      <Url>http://www.health.gov.ir/hnd/_layouts/DocIdRedir.aspx?ID=5NN7CDR5NKU2-831-1096</Url>
      <Description>5NN7CDR5NKU2-831-1096</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9D684E-5429-474E-9FF8-D854C1B04865}">
  <ds:schemaRefs>
    <ds:schemaRef ds:uri="http://schemas.microsoft.com/sharepoint/events"/>
  </ds:schemaRefs>
</ds:datastoreItem>
</file>

<file path=customXml/itemProps2.xml><?xml version="1.0" encoding="utf-8"?>
<ds:datastoreItem xmlns:ds="http://schemas.openxmlformats.org/officeDocument/2006/customXml" ds:itemID="{D010ACA0-74F5-4FB4-AC4E-2B55EB51C8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4882A7-71C8-4FDE-9C82-97EFD609BFE2}">
  <ds:schemaRefs>
    <ds:schemaRef ds:uri="1047730d-92e1-4018-9084-d932fd3a7f58"/>
    <ds:schemaRef ds:uri="http://purl.org/dc/terms/"/>
    <ds:schemaRef ds:uri="http://purl.org/dc/dcmitype/"/>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12fdc5dc-769e-4543-b10d-fbea3dac4417"/>
    <ds:schemaRef ds:uri="http://www.w3.org/XML/1998/namespace"/>
  </ds:schemaRefs>
</ds:datastoreItem>
</file>

<file path=customXml/itemProps4.xml><?xml version="1.0" encoding="utf-8"?>
<ds:datastoreItem xmlns:ds="http://schemas.openxmlformats.org/officeDocument/2006/customXml" ds:itemID="{4CFC8763-E638-47B2-84BB-6BED267069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1247</TotalTime>
  <Words>1405</Words>
  <Application>Microsoft Office PowerPoint</Application>
  <PresentationFormat>On-screen Show (4:3)</PresentationFormat>
  <Paragraphs>143</Paragraphs>
  <Slides>25</Slides>
  <Notes>0</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.Arabic UI Text</vt:lpstr>
      <vt:lpstr>Arial</vt:lpstr>
      <vt:lpstr>B Yagut</vt:lpstr>
      <vt:lpstr>Book Antiqua</vt:lpstr>
      <vt:lpstr>Calibri</vt:lpstr>
      <vt:lpstr>iransans</vt:lpstr>
      <vt:lpstr>iranyekan</vt:lpstr>
      <vt:lpstr>Lucida Sans</vt:lpstr>
      <vt:lpstr>Times New Roman</vt:lpstr>
      <vt:lpstr>Wingdings 2</vt:lpstr>
      <vt:lpstr>Office Theme</vt:lpstr>
      <vt:lpstr>PowerPoint Presentation</vt:lpstr>
      <vt:lpstr>PowerPoint Presentation</vt:lpstr>
      <vt:lpstr>اهداف آموزشی</vt:lpstr>
      <vt:lpstr>فهرست مطالب این جلسه :</vt:lpstr>
      <vt:lpstr>مقدمه :</vt:lpstr>
      <vt:lpstr>دستگاه ادراری</vt:lpstr>
      <vt:lpstr>PowerPoint Presentation</vt:lpstr>
      <vt:lpstr>PowerPoint Presentation</vt:lpstr>
      <vt:lpstr>PowerPoint Presentation</vt:lpstr>
      <vt:lpstr>مشخصات ومقدار ادرار</vt:lpstr>
      <vt:lpstr>PowerPoint Presentation</vt:lpstr>
      <vt:lpstr>خلاصه و نتیجه گیری</vt:lpstr>
      <vt:lpstr>پرسش و پاسخ</vt:lpstr>
      <vt:lpstr>PowerPoint Presentation</vt:lpstr>
      <vt:lpstr>مقدمه</vt:lpstr>
      <vt:lpstr>سلول عصبی</vt:lpstr>
      <vt:lpstr>اندام های دستگاه عصبی</vt:lpstr>
      <vt:lpstr>PowerPoint Presentation</vt:lpstr>
      <vt:lpstr>نخاع</vt:lpstr>
      <vt:lpstr>PowerPoint Presentation</vt:lpstr>
      <vt:lpstr>هیپو تالاموس </vt:lpstr>
      <vt:lpstr>خلاصه و نتیجه گیری</vt:lpstr>
      <vt:lpstr>پرسش و پاسخ</vt:lpstr>
      <vt:lpstr>منابع</vt:lpstr>
      <vt:lpstr> لطفاً نظرات و پیشنهادات خود پیرامون این بسته آموزشی را به آدرس زیر ارسال کنید: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Arya</dc:creator>
  <cp:lastModifiedBy>Sima Jalali</cp:lastModifiedBy>
  <cp:revision>289</cp:revision>
  <dcterms:created xsi:type="dcterms:W3CDTF">2014-11-12T05:22:58Z</dcterms:created>
  <dcterms:modified xsi:type="dcterms:W3CDTF">2020-12-02T10:02:51Z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67e7e2d3-92d5-4668-8b71-25986312f876</vt:lpwstr>
  </property>
</Properties>
</file>